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63" r:id="rId2"/>
    <p:sldId id="272" r:id="rId3"/>
    <p:sldId id="273" r:id="rId4"/>
    <p:sldId id="281" r:id="rId5"/>
    <p:sldId id="274" r:id="rId6"/>
    <p:sldId id="282" r:id="rId7"/>
    <p:sldId id="283" r:id="rId8"/>
    <p:sldId id="276" r:id="rId9"/>
    <p:sldId id="277" r:id="rId10"/>
    <p:sldId id="278" r:id="rId11"/>
    <p:sldId id="279" r:id="rId12"/>
    <p:sldId id="280" r:id="rId13"/>
    <p:sldId id="261" r:id="rId14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rd inndeling" id="{8ACF6A10-BF9C-4111-8906-7AFB24F1911E}">
          <p14:sldIdLst>
            <p14:sldId id="263"/>
            <p14:sldId id="272"/>
            <p14:sldId id="273"/>
            <p14:sldId id="281"/>
            <p14:sldId id="274"/>
            <p14:sldId id="282"/>
            <p14:sldId id="283"/>
            <p14:sldId id="276"/>
            <p14:sldId id="277"/>
            <p14:sldId id="278"/>
            <p14:sldId id="279"/>
            <p14:sldId id="280"/>
            <p14:sldId id="26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FAFC7"/>
    <a:srgbClr val="E54F46"/>
    <a:srgbClr val="E44E46"/>
    <a:srgbClr val="E65343"/>
    <a:srgbClr val="DB3F3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- aks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9145" autoAdjust="0"/>
    <p:restoredTop sz="94675"/>
  </p:normalViewPr>
  <p:slideViewPr>
    <p:cSldViewPr>
      <p:cViewPr varScale="1">
        <p:scale>
          <a:sx n="83" d="100"/>
          <a:sy n="83" d="100"/>
        </p:scale>
        <p:origin x="893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00" d="100"/>
          <a:sy n="100" d="100"/>
        </p:scale>
        <p:origin x="-3552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D70CDE-D9CE-4354-94E4-1FD6DB967311}" type="datetimeFigureOut">
              <a:rPr lang="nb-NO" smtClean="0"/>
              <a:t>17.09.2018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A25AF9-6F74-472F-B3FF-34E5DD31836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0514458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DDE89A-F0D7-4FF6-B2F1-98DC7792C91E}" type="datetimeFigureOut">
              <a:rPr lang="nb-NO" smtClean="0"/>
              <a:t>17.09.2018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8A2AF7-2D85-4421-9B02-2B5F9CC3744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8844629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Første side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115616" y="1124744"/>
            <a:ext cx="6912768" cy="2550145"/>
          </a:xfrm>
        </p:spPr>
        <p:txBody>
          <a:bodyPr lIns="0" tIns="0" rIns="0" anchor="b" anchorCtr="0">
            <a:normAutofit/>
          </a:bodyPr>
          <a:lstStyle>
            <a:lvl1pPr marL="0" algn="ctr">
              <a:lnSpc>
                <a:spcPts val="5400"/>
              </a:lnSpc>
              <a:defRPr sz="4300" b="1" i="0" u="none" cap="none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115616" y="4196680"/>
            <a:ext cx="6912768" cy="1032520"/>
          </a:xfrm>
        </p:spPr>
        <p:txBody>
          <a:bodyPr lIns="0" tIns="0" rIns="0" bIns="0">
            <a:noAutofit/>
          </a:bodyPr>
          <a:lstStyle>
            <a:lvl1pPr marL="0" indent="0" algn="ctr">
              <a:spcBef>
                <a:spcPts val="0"/>
              </a:spcBef>
              <a:buNone/>
              <a:defRPr sz="2600" baseline="0">
                <a:solidFill>
                  <a:schemeClr val="bg1"/>
                </a:solidFill>
                <a:latin typeface="+mn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dirty="0" smtClean="0"/>
              <a:t>Klikk for å redigere undertittelstil i malen</a:t>
            </a:r>
            <a:endParaRPr lang="nb-NO" dirty="0"/>
          </a:p>
        </p:txBody>
      </p:sp>
      <p:pic>
        <p:nvPicPr>
          <p:cNvPr id="9" name="Bilde 8" descr="logowhite_transp.pn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7974" y="5589240"/>
            <a:ext cx="4140000" cy="720000"/>
          </a:xfrm>
          <a:prstGeom prst="rect">
            <a:avLst/>
          </a:prstGeom>
        </p:spPr>
      </p:pic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1404000" y="486000"/>
            <a:ext cx="6336000" cy="540000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 sz="1200" cap="all" spc="100" baseline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nb-NO" smtClean="0"/>
              <a:t>Universitetet i Bergen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7829981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ide med bunn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862C8-A058-4180-B079-D2BB07202F64}" type="datetime1">
              <a:rPr lang="nb-NO" smtClean="0"/>
              <a:t>17.09.2018</a:t>
            </a:fld>
            <a:endParaRPr lang="nb-NO" dirty="0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Universitetet i Bergen</a:t>
            </a: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b-NO" smtClean="0"/>
              <a:t>Side </a:t>
            </a:r>
            <a:fld id="{06C54713-27B5-4268-B680-29C9FB350413}" type="slidenum">
              <a:rPr lang="nb-NO" smtClean="0"/>
              <a:pPr/>
              <a:t>‹#›</a:t>
            </a:fld>
            <a:endParaRPr lang="nb-NO" dirty="0"/>
          </a:p>
        </p:txBody>
      </p:sp>
      <p:pic>
        <p:nvPicPr>
          <p:cNvPr id="10" name="Bilde 9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5733256"/>
            <a:ext cx="720080" cy="720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47294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Universitetet i Bergen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0746803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ingress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1883965"/>
            <a:ext cx="4813374" cy="388800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dirty="0" smtClean="0"/>
              <a:t>Klikk for å redigere tekststiler i malen</a:t>
            </a:r>
          </a:p>
          <a:p>
            <a:pPr lvl="1"/>
            <a:r>
              <a:rPr lang="nb-NO" dirty="0" smtClean="0"/>
              <a:t>Andre nivå</a:t>
            </a:r>
          </a:p>
          <a:p>
            <a:pPr lvl="2"/>
            <a:r>
              <a:rPr lang="nb-NO" dirty="0" smtClean="0"/>
              <a:t>Tredje nivå</a:t>
            </a:r>
          </a:p>
          <a:p>
            <a:pPr lvl="3"/>
            <a:r>
              <a:rPr lang="nb-NO" dirty="0" smtClean="0"/>
              <a:t>Fjerde nivå</a:t>
            </a:r>
          </a:p>
          <a:p>
            <a:pPr lvl="4"/>
            <a:r>
              <a:rPr lang="nb-NO" dirty="0" smtClean="0"/>
              <a:t>Femte nivå</a:t>
            </a:r>
            <a:endParaRPr lang="nb-NO" dirty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022920" y="1883965"/>
            <a:ext cx="2360241" cy="3888000"/>
          </a:xfrm>
        </p:spPr>
        <p:txBody>
          <a:bodyPr>
            <a:normAutofit/>
          </a:bodyPr>
          <a:lstStyle>
            <a:lvl1pPr marL="0" indent="0">
              <a:buNone/>
              <a:defRPr sz="2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dirty="0" smtClean="0"/>
              <a:t>Klikk for å redigere tekststiler i malen</a:t>
            </a:r>
          </a:p>
        </p:txBody>
      </p:sp>
      <p:sp>
        <p:nvSpPr>
          <p:cNvPr id="13" name="Tittel 1"/>
          <p:cNvSpPr>
            <a:spLocks noGrp="1"/>
          </p:cNvSpPr>
          <p:nvPr>
            <p:ph type="title"/>
          </p:nvPr>
        </p:nvSpPr>
        <p:spPr>
          <a:xfrm>
            <a:off x="1022920" y="1015007"/>
            <a:ext cx="7365504" cy="652934"/>
          </a:xfrm>
        </p:spPr>
        <p:txBody>
          <a:bodyPr/>
          <a:lstStyle>
            <a:lvl1pPr>
              <a:lnSpc>
                <a:spcPts val="4320"/>
              </a:lnSpc>
              <a:defRPr/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DD717-61D1-4C00-8AD2-B4D703E8008B}" type="datetime1">
              <a:rPr lang="nb-NO" smtClean="0"/>
              <a:t>17.09.2018</a:t>
            </a:fld>
            <a:endParaRPr lang="nb-NO" dirty="0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Universitetet i Bergen</a:t>
            </a:r>
            <a:endParaRPr lang="nb-NO" dirty="0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b-NO" smtClean="0"/>
              <a:t>Side </a:t>
            </a:r>
            <a:fld id="{06C54713-27B5-4268-B680-29C9FB350413}" type="slidenum">
              <a:rPr lang="nb-NO" smtClean="0"/>
              <a:pPr/>
              <a:t>‹#›</a:t>
            </a:fld>
            <a:endParaRPr lang="nb-NO" dirty="0"/>
          </a:p>
        </p:txBody>
      </p:sp>
      <p:pic>
        <p:nvPicPr>
          <p:cNvPr id="14" name="Bilde 13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5733256"/>
            <a:ext cx="720080" cy="720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91058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022920" y="4653136"/>
            <a:ext cx="7365504" cy="566738"/>
          </a:xfrm>
        </p:spPr>
        <p:txBody>
          <a:bodyPr anchor="b">
            <a:normAutofit/>
          </a:bodyPr>
          <a:lstStyle>
            <a:lvl1pPr algn="l">
              <a:lnSpc>
                <a:spcPts val="3600"/>
              </a:lnSpc>
              <a:defRPr sz="3000" b="1" i="0">
                <a:solidFill>
                  <a:srgbClr val="5FAFC7"/>
                </a:solidFill>
              </a:defRPr>
            </a:lvl1pPr>
          </a:lstStyle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022920" y="908720"/>
            <a:ext cx="7380000" cy="368032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smtClean="0"/>
              <a:t>Dra bildet til plassholderen eller klikk ikonet for å legge til</a:t>
            </a:r>
            <a:endParaRPr lang="nb-NO" dirty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022920" y="5301208"/>
            <a:ext cx="7380000" cy="804862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dirty="0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B8B09-1B14-435E-9783-3917B5F59E53}" type="datetime1">
              <a:rPr lang="nb-NO" smtClean="0"/>
              <a:t>17.09.2018</a:t>
            </a:fld>
            <a:endParaRPr lang="nb-NO" dirty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Universitetet i Bergen</a:t>
            </a:r>
            <a:endParaRPr lang="nb-NO" dirty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b-NO" smtClean="0"/>
              <a:t>Side </a:t>
            </a:r>
            <a:fld id="{06C54713-27B5-4268-B680-29C9FB350413}" type="slidenum">
              <a:rPr lang="nb-NO" smtClean="0"/>
              <a:pPr/>
              <a:t>‹#›</a:t>
            </a:fld>
            <a:endParaRPr lang="nb-NO" dirty="0"/>
          </a:p>
        </p:txBody>
      </p:sp>
      <p:pic>
        <p:nvPicPr>
          <p:cNvPr id="13" name="Bilde 12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5733256"/>
            <a:ext cx="720080" cy="720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31668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lnSpc>
                <a:spcPts val="4320"/>
              </a:lnSpc>
              <a:defRPr/>
            </a:lvl1pPr>
          </a:lstStyle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1022920" y="1883965"/>
            <a:ext cx="7365504" cy="3888000"/>
          </a:xfrm>
        </p:spPr>
        <p:txBody>
          <a:bodyPr vert="eaVert">
            <a:normAutofit/>
          </a:bodyPr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nb-NO" dirty="0" smtClean="0"/>
              <a:t>Klikk for å redigere tekststiler i malen</a:t>
            </a:r>
          </a:p>
          <a:p>
            <a:pPr lvl="1"/>
            <a:r>
              <a:rPr lang="nb-NO" dirty="0" smtClean="0"/>
              <a:t>Andre nivå</a:t>
            </a:r>
          </a:p>
          <a:p>
            <a:pPr lvl="2"/>
            <a:r>
              <a:rPr lang="nb-NO" dirty="0" smtClean="0"/>
              <a:t>Tredje nivå</a:t>
            </a:r>
          </a:p>
          <a:p>
            <a:pPr lvl="3"/>
            <a:r>
              <a:rPr lang="nb-NO" dirty="0" smtClean="0"/>
              <a:t>Fjerde nivå</a:t>
            </a:r>
          </a:p>
          <a:p>
            <a:pPr lvl="4"/>
            <a:r>
              <a:rPr lang="nb-NO" dirty="0" smtClean="0"/>
              <a:t>Femte nivå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A2706-DCB4-48CA-9428-9DBA9A870B4C}" type="datetime1">
              <a:rPr lang="nb-NO" smtClean="0"/>
              <a:t>17.09.2018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Universitetet i Bergen</a:t>
            </a:r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b-NO" smtClean="0"/>
              <a:t>Side </a:t>
            </a:r>
            <a:fld id="{06C54713-27B5-4268-B680-29C9FB350413}" type="slidenum">
              <a:rPr lang="nb-NO" smtClean="0"/>
              <a:pPr/>
              <a:t>‹#›</a:t>
            </a:fld>
            <a:endParaRPr lang="nb-NO" dirty="0"/>
          </a:p>
        </p:txBody>
      </p:sp>
      <p:pic>
        <p:nvPicPr>
          <p:cNvPr id="12" name="Bilde 11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5733256"/>
            <a:ext cx="720080" cy="720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4273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lnSpc>
                <a:spcPts val="4320"/>
              </a:lnSpc>
              <a:defRPr sz="3600" b="1" i="0"/>
            </a:lvl1pPr>
          </a:lstStyle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1022920" y="1883965"/>
            <a:ext cx="7365504" cy="3888000"/>
          </a:xfrm>
        </p:spPr>
        <p:txBody>
          <a:bodyPr/>
          <a:lstStyle>
            <a:lvl1pPr>
              <a:defRPr sz="26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  <a:lvl2pPr>
              <a:defRPr sz="26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2pPr>
            <a:lvl3pPr>
              <a:defRPr sz="2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3pPr>
            <a:lvl4pPr>
              <a:defRPr sz="2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4pPr>
            <a:lvl5pPr>
              <a:defRPr sz="2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5pPr>
          </a:lstStyle>
          <a:p>
            <a:pPr lvl="0"/>
            <a:r>
              <a:rPr lang="nb-NO" dirty="0" smtClean="0"/>
              <a:t>Klikk for å redigere tekststiler i malen</a:t>
            </a:r>
          </a:p>
          <a:p>
            <a:pPr lvl="1"/>
            <a:r>
              <a:rPr lang="nb-NO" dirty="0" smtClean="0"/>
              <a:t>Andre nivå</a:t>
            </a:r>
          </a:p>
          <a:p>
            <a:pPr lvl="2"/>
            <a:r>
              <a:rPr lang="nb-NO" dirty="0" smtClean="0"/>
              <a:t>Tredje nivå</a:t>
            </a:r>
          </a:p>
          <a:p>
            <a:pPr lvl="3"/>
            <a:r>
              <a:rPr lang="nb-NO" dirty="0" smtClean="0"/>
              <a:t>Fjerde nivå</a:t>
            </a:r>
          </a:p>
          <a:p>
            <a:pPr lvl="4"/>
            <a:r>
              <a:rPr lang="nb-NO" dirty="0" smtClean="0"/>
              <a:t>Femte nivå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D2950-1472-47B5-89C5-7FCEA07DFC21}" type="datetime1">
              <a:rPr lang="nb-NO" smtClean="0"/>
              <a:t>17.09.2018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Universitetet i Bergen</a:t>
            </a:r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b-NO" smtClean="0"/>
              <a:t>Side </a:t>
            </a:r>
            <a:fld id="{06C54713-27B5-4268-B680-29C9FB350413}" type="slidenum">
              <a:rPr lang="nb-NO" smtClean="0"/>
              <a:pPr/>
              <a:t>‹#›</a:t>
            </a:fld>
            <a:endParaRPr lang="nb-NO" dirty="0"/>
          </a:p>
        </p:txBody>
      </p:sp>
      <p:pic>
        <p:nvPicPr>
          <p:cNvPr id="12" name="Bilde 11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5733256"/>
            <a:ext cx="720080" cy="720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23538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tel og innhold_nøytral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lnSpc>
                <a:spcPts val="4320"/>
              </a:lnSpc>
              <a:defRPr sz="3600" b="1" i="0"/>
            </a:lvl1pPr>
          </a:lstStyle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1022920" y="1883965"/>
            <a:ext cx="7365504" cy="3888000"/>
          </a:xfrm>
        </p:spPr>
        <p:txBody>
          <a:bodyPr/>
          <a:lstStyle>
            <a:lvl1pPr>
              <a:defRPr sz="26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  <a:lvl2pPr>
              <a:defRPr sz="26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2pPr>
            <a:lvl3pPr>
              <a:defRPr sz="2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3pPr>
            <a:lvl4pPr>
              <a:defRPr sz="2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4pPr>
            <a:lvl5pPr>
              <a:defRPr sz="2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5pPr>
          </a:lstStyle>
          <a:p>
            <a:pPr lvl="0"/>
            <a:r>
              <a:rPr lang="nb-NO" dirty="0" smtClean="0"/>
              <a:t>Klikk for å redigere tekststiler i malen</a:t>
            </a:r>
          </a:p>
          <a:p>
            <a:pPr lvl="1"/>
            <a:r>
              <a:rPr lang="nb-NO" dirty="0" smtClean="0"/>
              <a:t>Andre nivå</a:t>
            </a:r>
          </a:p>
          <a:p>
            <a:pPr lvl="2"/>
            <a:r>
              <a:rPr lang="nb-NO" dirty="0" smtClean="0"/>
              <a:t>Tredje nivå</a:t>
            </a:r>
          </a:p>
          <a:p>
            <a:pPr lvl="3"/>
            <a:r>
              <a:rPr lang="nb-NO" dirty="0" smtClean="0"/>
              <a:t>Fjerde nivå</a:t>
            </a:r>
          </a:p>
          <a:p>
            <a:pPr lvl="4"/>
            <a:r>
              <a:rPr lang="nb-NO" dirty="0" smtClean="0"/>
              <a:t>Femte nivå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761B0-CBE5-4EB6-A751-845023D866FA}" type="datetime1">
              <a:rPr lang="nb-NO" smtClean="0"/>
              <a:t>17.09.2018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Universitetet i Bergen</a:t>
            </a:r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b-NO" smtClean="0"/>
              <a:t>Side </a:t>
            </a:r>
            <a:fld id="{06C54713-27B5-4268-B680-29C9FB350413}" type="slidenum">
              <a:rPr lang="nb-NO" smtClean="0"/>
              <a:pPr/>
              <a:t>‹#›</a:t>
            </a:fld>
            <a:endParaRPr lang="nb-NO" dirty="0"/>
          </a:p>
        </p:txBody>
      </p:sp>
      <p:pic>
        <p:nvPicPr>
          <p:cNvPr id="12" name="Bilde 11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5733256"/>
            <a:ext cx="720080" cy="720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59344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, hvit med grå ramm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lnSpc>
                <a:spcPts val="4320"/>
              </a:lnSpc>
              <a:defRPr sz="3600" b="1" i="0"/>
            </a:lvl1pPr>
          </a:lstStyle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1022920" y="1883965"/>
            <a:ext cx="7365504" cy="3888000"/>
          </a:xfrm>
        </p:spPr>
        <p:txBody>
          <a:bodyPr/>
          <a:lstStyle>
            <a:lvl1pPr>
              <a:defRPr sz="26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  <a:lvl2pPr>
              <a:defRPr sz="26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2pPr>
            <a:lvl3pPr>
              <a:defRPr sz="2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3pPr>
            <a:lvl4pPr>
              <a:defRPr sz="2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4pPr>
            <a:lvl5pPr>
              <a:defRPr sz="2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5pPr>
          </a:lstStyle>
          <a:p>
            <a:pPr lvl="0"/>
            <a:r>
              <a:rPr lang="nb-NO" dirty="0" smtClean="0"/>
              <a:t>Klikk for å redigere tekststiler i malen</a:t>
            </a:r>
          </a:p>
          <a:p>
            <a:pPr lvl="1"/>
            <a:r>
              <a:rPr lang="nb-NO" dirty="0" smtClean="0"/>
              <a:t>Andre nivå</a:t>
            </a:r>
          </a:p>
          <a:p>
            <a:pPr lvl="2"/>
            <a:r>
              <a:rPr lang="nb-NO" dirty="0" smtClean="0"/>
              <a:t>Tredje nivå</a:t>
            </a:r>
          </a:p>
          <a:p>
            <a:pPr lvl="3"/>
            <a:r>
              <a:rPr lang="nb-NO" dirty="0" smtClean="0"/>
              <a:t>Fjerde nivå</a:t>
            </a:r>
          </a:p>
          <a:p>
            <a:pPr lvl="4"/>
            <a:r>
              <a:rPr lang="nb-NO" dirty="0" smtClean="0"/>
              <a:t>Femte nivå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BA0F6-E0D7-40C5-92E9-D6F9F9998AED}" type="datetime1">
              <a:rPr lang="nb-NO" smtClean="0"/>
              <a:t>17.09.2018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Universitetet i Bergen</a:t>
            </a:r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b-NO" smtClean="0"/>
              <a:t>Side </a:t>
            </a:r>
            <a:fld id="{06C54713-27B5-4268-B680-29C9FB350413}" type="slidenum">
              <a:rPr lang="nb-NO" smtClean="0"/>
              <a:pPr/>
              <a:t>‹#›</a:t>
            </a:fld>
            <a:endParaRPr lang="nb-NO" dirty="0"/>
          </a:p>
        </p:txBody>
      </p:sp>
      <p:pic>
        <p:nvPicPr>
          <p:cNvPr id="12" name="Bilde 11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5733256"/>
            <a:ext cx="720080" cy="720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01149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side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022920" y="1119882"/>
            <a:ext cx="6584776" cy="3533254"/>
          </a:xfrm>
        </p:spPr>
        <p:txBody>
          <a:bodyPr anchor="t" anchorCtr="0">
            <a:normAutofit/>
          </a:bodyPr>
          <a:lstStyle>
            <a:lvl1pPr>
              <a:lnSpc>
                <a:spcPts val="6000"/>
              </a:lnSpc>
              <a:defRPr sz="5000" b="1" i="0" u="none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nb-NO" dirty="0" smtClean="0"/>
              <a:t>Klikk for å redigere tittelstil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021097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Siste s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2030012" y="4797152"/>
            <a:ext cx="5083976" cy="293117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 sz="1600" cap="all" spc="100" baseline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nb-NO" smtClean="0"/>
              <a:t>Universitetet i Bergen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50851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to spal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022920" y="1015007"/>
            <a:ext cx="7365504" cy="652934"/>
          </a:xfrm>
        </p:spPr>
        <p:txBody>
          <a:bodyPr/>
          <a:lstStyle/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1022920" y="1883965"/>
            <a:ext cx="3492000" cy="3888432"/>
          </a:xfrm>
        </p:spPr>
        <p:txBody>
          <a:bodyPr/>
          <a:lstStyle>
            <a:lvl1pPr>
              <a:defRPr sz="2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dirty="0" smtClean="0"/>
              <a:t>Klikk for å redigere tekststiler i malen</a:t>
            </a:r>
          </a:p>
          <a:p>
            <a:pPr lvl="1"/>
            <a:r>
              <a:rPr lang="nb-NO" dirty="0" smtClean="0"/>
              <a:t>Andre nivå</a:t>
            </a:r>
          </a:p>
          <a:p>
            <a:pPr lvl="2"/>
            <a:r>
              <a:rPr lang="nb-NO" dirty="0" smtClean="0"/>
              <a:t>Tredje nivå</a:t>
            </a:r>
          </a:p>
          <a:p>
            <a:pPr lvl="3"/>
            <a:r>
              <a:rPr lang="nb-NO" dirty="0" smtClean="0"/>
              <a:t>Fjerde nivå</a:t>
            </a:r>
          </a:p>
          <a:p>
            <a:pPr lvl="4"/>
            <a:r>
              <a:rPr lang="nb-NO" dirty="0" smtClean="0"/>
              <a:t>Femte nivå</a:t>
            </a:r>
            <a:endParaRPr lang="nb-NO" dirty="0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896424" y="1883965"/>
            <a:ext cx="3492000" cy="3888432"/>
          </a:xfrm>
        </p:spPr>
        <p:txBody>
          <a:bodyPr/>
          <a:lstStyle>
            <a:lvl1pPr>
              <a:defRPr sz="2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dirty="0" smtClean="0"/>
              <a:t>Klikk for å redigere tekststiler i malen</a:t>
            </a:r>
          </a:p>
          <a:p>
            <a:pPr lvl="1"/>
            <a:r>
              <a:rPr lang="nb-NO" dirty="0" smtClean="0"/>
              <a:t>Andre nivå</a:t>
            </a:r>
          </a:p>
          <a:p>
            <a:pPr lvl="2"/>
            <a:r>
              <a:rPr lang="nb-NO" dirty="0" smtClean="0"/>
              <a:t>Tredje nivå</a:t>
            </a:r>
          </a:p>
          <a:p>
            <a:pPr lvl="3"/>
            <a:r>
              <a:rPr lang="nb-NO" dirty="0" smtClean="0"/>
              <a:t>Fjerde nivå</a:t>
            </a:r>
          </a:p>
          <a:p>
            <a:pPr lvl="4"/>
            <a:r>
              <a:rPr lang="nb-NO" dirty="0" smtClean="0"/>
              <a:t>Femte nivå</a:t>
            </a:r>
            <a:endParaRPr lang="nb-NO" dirty="0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FCA80-810A-4186-92D7-C77E826E0291}" type="datetime1">
              <a:rPr lang="nb-NO" smtClean="0"/>
              <a:t>17.09.2018</a:t>
            </a:fld>
            <a:endParaRPr lang="nb-NO" dirty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Universitetet i Bergen</a:t>
            </a:r>
            <a:endParaRPr lang="nb-NO" dirty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b-NO" smtClean="0"/>
              <a:t>Side </a:t>
            </a:r>
            <a:fld id="{06C54713-27B5-4268-B680-29C9FB350413}" type="slidenum">
              <a:rPr lang="nb-NO" smtClean="0"/>
              <a:pPr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1085221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to spalter med tit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22920" y="1844824"/>
            <a:ext cx="3492000" cy="576064"/>
          </a:xfrm>
        </p:spPr>
        <p:txBody>
          <a:bodyPr anchor="b">
            <a:noAutofit/>
          </a:bodyPr>
          <a:lstStyle>
            <a:lvl1pPr marL="0" indent="0">
              <a:buNone/>
              <a:defRPr sz="2000" b="1" i="0"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dirty="0" smtClean="0"/>
              <a:t>Klikk for å redigere tekststiler i malen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896424" y="1844824"/>
            <a:ext cx="3492000" cy="576064"/>
          </a:xfrm>
        </p:spPr>
        <p:txBody>
          <a:bodyPr anchor="b">
            <a:noAutofit/>
          </a:bodyPr>
          <a:lstStyle>
            <a:lvl1pPr marL="0" indent="0">
              <a:buNone/>
              <a:defRPr sz="2000" b="1" i="0"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dirty="0" smtClean="0"/>
              <a:t>Klikk for å redigere tekststiler i malen</a:t>
            </a:r>
          </a:p>
        </p:txBody>
      </p:sp>
      <p:sp>
        <p:nvSpPr>
          <p:cNvPr id="10" name="Plassholder for innhold 2"/>
          <p:cNvSpPr>
            <a:spLocks noGrp="1"/>
          </p:cNvSpPr>
          <p:nvPr>
            <p:ph sz="half" idx="13"/>
          </p:nvPr>
        </p:nvSpPr>
        <p:spPr>
          <a:xfrm>
            <a:off x="1022920" y="2525764"/>
            <a:ext cx="3492000" cy="3135484"/>
          </a:xfrm>
        </p:spPr>
        <p:txBody>
          <a:bodyPr/>
          <a:lstStyle>
            <a:lvl1pPr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22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dirty="0" smtClean="0"/>
              <a:t>Klikk for å redigere tekststiler i malen</a:t>
            </a:r>
          </a:p>
          <a:p>
            <a:pPr lvl="1"/>
            <a:r>
              <a:rPr lang="nb-NO" dirty="0" smtClean="0"/>
              <a:t>Andre nivå</a:t>
            </a:r>
          </a:p>
          <a:p>
            <a:pPr lvl="2"/>
            <a:r>
              <a:rPr lang="nb-NO" dirty="0" smtClean="0"/>
              <a:t>Tredje nivå</a:t>
            </a:r>
          </a:p>
          <a:p>
            <a:pPr lvl="3"/>
            <a:r>
              <a:rPr lang="nb-NO" dirty="0" smtClean="0"/>
              <a:t>Fjerde nivå</a:t>
            </a:r>
          </a:p>
          <a:p>
            <a:pPr lvl="4"/>
            <a:r>
              <a:rPr lang="nb-NO" dirty="0" smtClean="0"/>
              <a:t>Femte nivå</a:t>
            </a:r>
            <a:endParaRPr lang="nb-NO" dirty="0"/>
          </a:p>
        </p:txBody>
      </p:sp>
      <p:sp>
        <p:nvSpPr>
          <p:cNvPr id="11" name="Plassholder for innhold 3"/>
          <p:cNvSpPr>
            <a:spLocks noGrp="1"/>
          </p:cNvSpPr>
          <p:nvPr>
            <p:ph sz="half" idx="2"/>
          </p:nvPr>
        </p:nvSpPr>
        <p:spPr>
          <a:xfrm>
            <a:off x="4896424" y="2525764"/>
            <a:ext cx="3492000" cy="3135484"/>
          </a:xfrm>
        </p:spPr>
        <p:txBody>
          <a:bodyPr/>
          <a:lstStyle>
            <a:lvl1pPr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22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dirty="0" smtClean="0"/>
              <a:t>Klikk for å redigere tekststiler i malen</a:t>
            </a:r>
          </a:p>
          <a:p>
            <a:pPr lvl="1"/>
            <a:r>
              <a:rPr lang="nb-NO" dirty="0" smtClean="0"/>
              <a:t>Andre nivå</a:t>
            </a:r>
          </a:p>
          <a:p>
            <a:pPr lvl="2"/>
            <a:r>
              <a:rPr lang="nb-NO" dirty="0" smtClean="0"/>
              <a:t>Tredje nivå</a:t>
            </a:r>
          </a:p>
          <a:p>
            <a:pPr lvl="3"/>
            <a:r>
              <a:rPr lang="nb-NO" dirty="0" smtClean="0"/>
              <a:t>Fjerde nivå</a:t>
            </a:r>
          </a:p>
          <a:p>
            <a:pPr lvl="4"/>
            <a:r>
              <a:rPr lang="nb-NO" dirty="0" smtClean="0"/>
              <a:t>Femte nivå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06F360A4-0454-4264-A88C-9CA1EAA6D112}" type="datetime1">
              <a:rPr lang="nb-NO" smtClean="0"/>
              <a:t>17.09.2018</a:t>
            </a:fld>
            <a:endParaRPr lang="nb-NO" dirty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nb-NO" smtClean="0"/>
              <a:t>Universitetet i Bergen</a:t>
            </a:r>
            <a:endParaRPr lang="nb-NO" dirty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r>
              <a:rPr lang="nb-NO" smtClean="0"/>
              <a:t>Side </a:t>
            </a:r>
            <a:fld id="{06C54713-27B5-4268-B680-29C9FB350413}" type="slidenum">
              <a:rPr lang="nb-NO" smtClean="0"/>
              <a:pPr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9378741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de med grafik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022920" y="975866"/>
            <a:ext cx="7365504" cy="652934"/>
          </a:xfrm>
        </p:spPr>
        <p:txBody>
          <a:bodyPr>
            <a:normAutofit/>
          </a:bodyPr>
          <a:lstStyle>
            <a:lvl1pPr algn="l">
              <a:lnSpc>
                <a:spcPts val="3600"/>
              </a:lnSpc>
              <a:defRPr sz="3000"/>
            </a:lvl1pPr>
          </a:lstStyle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7" name="Plassholder for innhold 2"/>
          <p:cNvSpPr>
            <a:spLocks noGrp="1"/>
          </p:cNvSpPr>
          <p:nvPr>
            <p:ph idx="1"/>
          </p:nvPr>
        </p:nvSpPr>
        <p:spPr>
          <a:xfrm>
            <a:off x="1022920" y="1883965"/>
            <a:ext cx="7365504" cy="3888000"/>
          </a:xfrm>
        </p:spPr>
        <p:txBody>
          <a:bodyPr/>
          <a:lstStyle>
            <a:lvl1pPr>
              <a:defRPr sz="26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  <a:lvl2pPr>
              <a:defRPr sz="2600">
                <a:solidFill>
                  <a:schemeClr val="tx1">
                    <a:lumMod val="75000"/>
                    <a:lumOff val="25000"/>
                  </a:schemeClr>
                </a:solidFill>
                <a:latin typeface="Myriad Pro"/>
              </a:defRPr>
            </a:lvl2pPr>
            <a:lvl3pPr>
              <a:defRPr sz="2200">
                <a:solidFill>
                  <a:schemeClr val="tx1">
                    <a:lumMod val="75000"/>
                    <a:lumOff val="25000"/>
                  </a:schemeClr>
                </a:solidFill>
                <a:latin typeface="Myriad Pro"/>
              </a:defRPr>
            </a:lvl3pPr>
            <a:lvl4pPr>
              <a:defRPr sz="2200">
                <a:solidFill>
                  <a:schemeClr val="tx1">
                    <a:lumMod val="75000"/>
                    <a:lumOff val="25000"/>
                  </a:schemeClr>
                </a:solidFill>
                <a:latin typeface="Myriad Pro"/>
              </a:defRPr>
            </a:lvl4pPr>
            <a:lvl5pPr>
              <a:defRPr sz="2200">
                <a:solidFill>
                  <a:schemeClr val="tx1">
                    <a:lumMod val="75000"/>
                    <a:lumOff val="25000"/>
                  </a:schemeClr>
                </a:solidFill>
                <a:latin typeface="Myriad Pro"/>
              </a:defRPr>
            </a:lvl5pPr>
          </a:lstStyle>
          <a:p>
            <a:pPr lvl="0"/>
            <a:endParaRPr lang="nb-NO" dirty="0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18AA6-6526-456F-83D5-91DE0F0D1DBA}" type="datetime1">
              <a:rPr lang="nb-NO" smtClean="0"/>
              <a:t>17.09.2018</a:t>
            </a:fld>
            <a:endParaRPr lang="nb-NO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Universitetet i Bergen</a:t>
            </a:r>
            <a:endParaRPr lang="nb-NO" dirty="0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b-NO" smtClean="0"/>
              <a:t>Side </a:t>
            </a:r>
            <a:fld id="{06C54713-27B5-4268-B680-29C9FB350413}" type="slidenum">
              <a:rPr lang="nb-NO" smtClean="0"/>
              <a:pPr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2120829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1022920" y="1015007"/>
            <a:ext cx="7365504" cy="652934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/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22920" y="1883965"/>
            <a:ext cx="7365504" cy="38880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nb-NO" dirty="0" smtClean="0"/>
              <a:t>Klikk for å redigere tekststiler</a:t>
            </a:r>
          </a:p>
          <a:p>
            <a:pPr lvl="1"/>
            <a:r>
              <a:rPr lang="nb-NO" dirty="0" smtClean="0"/>
              <a:t>Andre nivå</a:t>
            </a:r>
          </a:p>
          <a:p>
            <a:pPr lvl="2"/>
            <a:r>
              <a:rPr lang="nb-NO" dirty="0" smtClean="0"/>
              <a:t>Tredje nivå</a:t>
            </a:r>
          </a:p>
          <a:p>
            <a:pPr lvl="3"/>
            <a:r>
              <a:rPr lang="nb-NO" dirty="0" smtClean="0"/>
              <a:t>Fjerde nivå</a:t>
            </a:r>
          </a:p>
          <a:p>
            <a:pPr lvl="4"/>
            <a:r>
              <a:rPr lang="nb-NO" dirty="0" smtClean="0"/>
              <a:t>Femte nivå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67544" y="6300000"/>
            <a:ext cx="936104" cy="216024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20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C5ECE85C-32AD-4BD1-B389-AB814A6D953F}" type="datetime1">
              <a:rPr lang="nb-NO" smtClean="0"/>
              <a:t>17.09.2018</a:t>
            </a:fld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1702418" y="6300000"/>
            <a:ext cx="709342" cy="216024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200" cap="all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nb-NO" smtClean="0"/>
              <a:t>Side </a:t>
            </a:r>
            <a:fld id="{06C54713-27B5-4268-B680-29C9FB350413}" type="slidenum">
              <a:rPr lang="nb-NO" smtClean="0"/>
              <a:pPr/>
              <a:t>‹#›</a:t>
            </a:fld>
            <a:endParaRPr lang="nb-NO" dirty="0"/>
          </a:p>
        </p:txBody>
      </p:sp>
      <p:sp>
        <p:nvSpPr>
          <p:cNvPr id="7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1404000" y="486000"/>
            <a:ext cx="6336000" cy="540000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 sz="1200" cap="all" spc="100" baseline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nb-NO" smtClean="0"/>
              <a:t>Universitetet i Bergen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0504425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3" r:id="rId3"/>
    <p:sldLayoutId id="2147483664" r:id="rId4"/>
    <p:sldLayoutId id="2147483660" r:id="rId5"/>
    <p:sldLayoutId id="2147483655" r:id="rId6"/>
    <p:sldLayoutId id="2147483652" r:id="rId7"/>
    <p:sldLayoutId id="2147483653" r:id="rId8"/>
    <p:sldLayoutId id="2147483654" r:id="rId9"/>
    <p:sldLayoutId id="2147483661" r:id="rId10"/>
    <p:sldLayoutId id="2147483662" r:id="rId11"/>
    <p:sldLayoutId id="2147483656" r:id="rId12"/>
    <p:sldLayoutId id="2147483657" r:id="rId13"/>
    <p:sldLayoutId id="2147483658" r:id="rId14"/>
  </p:sldLayoutIdLst>
  <p:timing>
    <p:tnLst>
      <p:par>
        <p:cTn id="1" dur="indefinite" restart="never" nodeType="tmRoot"/>
      </p:par>
    </p:tnLst>
  </p:timing>
  <p:hf hdr="0"/>
  <p:txStyles>
    <p:titleStyle>
      <a:lvl1pPr marL="0" algn="l" defTabSz="914400" rtl="0" eaLnBrk="1" latinLnBrk="0" hangingPunct="1">
        <a:lnSpc>
          <a:spcPts val="4320"/>
        </a:lnSpc>
        <a:spcBef>
          <a:spcPct val="0"/>
        </a:spcBef>
        <a:buNone/>
        <a:defRPr sz="3600" b="1" i="0" u="none" kern="1200" cap="none" spc="0" normalizeH="0" baseline="0">
          <a:solidFill>
            <a:srgbClr val="5FAFC7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ib.no/matnat/120057/innovasjon-og-entrepren%C3%B8rskap-studenter" TargetMode="External"/><Relationship Id="rId2" Type="http://schemas.openxmlformats.org/officeDocument/2006/relationships/hyperlink" Target="https://www.uib.no/node/117188/innovasjon-og-nyskaping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tel 7"/>
          <p:cNvSpPr>
            <a:spLocks noGrp="1"/>
          </p:cNvSpPr>
          <p:nvPr>
            <p:ph type="ctrTitle"/>
          </p:nvPr>
        </p:nvSpPr>
        <p:spPr>
          <a:xfrm>
            <a:off x="1115616" y="1124745"/>
            <a:ext cx="6912768" cy="1512168"/>
          </a:xfrm>
        </p:spPr>
        <p:txBody>
          <a:bodyPr/>
          <a:lstStyle/>
          <a:p>
            <a:r>
              <a:rPr lang="nb-NO" dirty="0" smtClean="0">
                <a:solidFill>
                  <a:srgbClr val="002060"/>
                </a:solidFill>
              </a:rPr>
              <a:t>Innovasjon: </a:t>
            </a:r>
            <a:br>
              <a:rPr lang="nb-NO" dirty="0" smtClean="0">
                <a:solidFill>
                  <a:srgbClr val="002060"/>
                </a:solidFill>
              </a:rPr>
            </a:br>
            <a:r>
              <a:rPr lang="nb-NO" dirty="0" smtClean="0">
                <a:solidFill>
                  <a:srgbClr val="002060"/>
                </a:solidFill>
              </a:rPr>
              <a:t>Har vi en handlingsplan?</a:t>
            </a:r>
            <a:endParaRPr lang="nb-NO" dirty="0">
              <a:solidFill>
                <a:srgbClr val="002060"/>
              </a:solidFill>
            </a:endParaRPr>
          </a:p>
        </p:txBody>
      </p:sp>
      <p:sp>
        <p:nvSpPr>
          <p:cNvPr id="9" name="Undertittel 8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 smtClean="0"/>
              <a:t>Prodekan Anne Marit Blokhus</a:t>
            </a:r>
          </a:p>
          <a:p>
            <a:endParaRPr lang="nb-NO" dirty="0"/>
          </a:p>
          <a:p>
            <a:r>
              <a:rPr lang="nb-NO" dirty="0" smtClean="0"/>
              <a:t>Instituttseminar IFT </a:t>
            </a:r>
          </a:p>
          <a:p>
            <a:r>
              <a:rPr lang="nb-NO" sz="1800" dirty="0" smtClean="0"/>
              <a:t>18.sept.2018</a:t>
            </a:r>
            <a:endParaRPr lang="nb-NO" sz="1800" dirty="0"/>
          </a:p>
        </p:txBody>
      </p:sp>
      <p:cxnSp>
        <p:nvCxnSpPr>
          <p:cNvPr id="6" name="Rett pil 5"/>
          <p:cNvCxnSpPr/>
          <p:nvPr/>
        </p:nvCxnSpPr>
        <p:spPr>
          <a:xfrm>
            <a:off x="4551995" y="-257224"/>
            <a:ext cx="0" cy="21079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kstSylinder 6"/>
          <p:cNvSpPr txBox="1"/>
          <p:nvPr/>
        </p:nvSpPr>
        <p:spPr>
          <a:xfrm>
            <a:off x="265237" y="-738063"/>
            <a:ext cx="8568952" cy="461665"/>
          </a:xfrm>
          <a:prstGeom prst="rect">
            <a:avLst/>
          </a:prstGeom>
          <a:noFill/>
          <a:ln w="12700"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nb-NO" sz="1200" i="1" dirty="0"/>
              <a:t>Her kan du skrive enhet/tilhørighet. Sett blank hvis dette ikke er aktuelt. </a:t>
            </a:r>
            <a:br>
              <a:rPr lang="nb-NO" sz="1200" i="1" dirty="0"/>
            </a:br>
            <a:r>
              <a:rPr lang="nb-NO" sz="1200" i="1" dirty="0"/>
              <a:t>Innhold i dette feltet styres her: Meny -&gt; Sett inn (</a:t>
            </a:r>
            <a:r>
              <a:rPr lang="nb-NO" sz="1050" i="1" dirty="0"/>
              <a:t>Mac=Vis</a:t>
            </a:r>
            <a:r>
              <a:rPr lang="nb-NO" sz="1200" i="1" dirty="0"/>
              <a:t>) -&gt; Topptekst og bunntekst</a:t>
            </a:r>
          </a:p>
        </p:txBody>
      </p:sp>
      <p:sp>
        <p:nvSpPr>
          <p:cNvPr id="10" name="Plassholder for bunntekst 3"/>
          <p:cNvSpPr>
            <a:spLocks noGrp="1"/>
          </p:cNvSpPr>
          <p:nvPr>
            <p:ph type="ftr" sz="quarter" idx="4294967295"/>
          </p:nvPr>
        </p:nvSpPr>
        <p:spPr>
          <a:xfrm>
            <a:off x="1404000" y="486000"/>
            <a:ext cx="6336000" cy="540000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nb-NO" sz="1200" cap="all" spc="100" dirty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Universitetet i Bergen</a:t>
            </a:r>
          </a:p>
        </p:txBody>
      </p:sp>
    </p:spTree>
    <p:extLst>
      <p:ext uri="{BB962C8B-B14F-4D97-AF65-F5344CB8AC3E}">
        <p14:creationId xmlns:p14="http://schemas.microsoft.com/office/powerpoint/2010/main" val="274618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5516" y="1484784"/>
            <a:ext cx="7365504" cy="652934"/>
          </a:xfrm>
        </p:spPr>
        <p:txBody>
          <a:bodyPr/>
          <a:lstStyle/>
          <a:p>
            <a:pPr algn="ctr"/>
            <a:r>
              <a:rPr lang="nb-NO" dirty="0"/>
              <a:t> </a:t>
            </a:r>
            <a:r>
              <a:rPr lang="nb-NO" dirty="0" smtClean="0"/>
              <a:t>Handlingsplan innen </a:t>
            </a:r>
            <a:r>
              <a:rPr lang="nb-NO" dirty="0" smtClean="0"/>
              <a:t>innovasjon</a:t>
            </a:r>
            <a:br>
              <a:rPr lang="nb-NO" dirty="0" smtClean="0"/>
            </a:br>
            <a:r>
              <a:rPr lang="nb-NO" dirty="0" smtClean="0"/>
              <a:t>2018 - 2022</a:t>
            </a:r>
            <a:r>
              <a:rPr lang="nb-NO" dirty="0" smtClean="0"/>
              <a:t> 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nb-NO" dirty="0" smtClean="0"/>
          </a:p>
          <a:p>
            <a:pPr marL="0" indent="0">
              <a:buNone/>
            </a:pPr>
            <a:endParaRPr lang="nb-NO" dirty="0"/>
          </a:p>
          <a:p>
            <a:pPr>
              <a:buFont typeface="Wingdings" panose="05000000000000000000" pitchFamily="2" charset="2"/>
              <a:buChar char="Ø"/>
            </a:pPr>
            <a:r>
              <a:rPr lang="nb-NO" b="1" dirty="0" smtClean="0">
                <a:solidFill>
                  <a:srgbClr val="C00000"/>
                </a:solidFill>
              </a:rPr>
              <a:t>Styrke innovasjon gjennom aktivt regionalt samarbeid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nb-NO" dirty="0" smtClean="0"/>
              <a:t>Videreutvikle samarbeid med næringsklynger og partnerinstitusjoner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nb-NO" dirty="0" smtClean="0"/>
              <a:t>Videreutvikle samarbeid med BTO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nb-NO" dirty="0" smtClean="0"/>
              <a:t>Utvikle samarbeidet med næringsliv og offentlig sektor</a:t>
            </a:r>
          </a:p>
          <a:p>
            <a:pPr marL="457200" lvl="1" indent="0">
              <a:buNone/>
            </a:pPr>
            <a:endParaRPr lang="nb-NO" dirty="0" smtClean="0"/>
          </a:p>
          <a:p>
            <a:pPr marL="800100" lvl="2" indent="0">
              <a:buNone/>
            </a:pPr>
            <a:endParaRPr lang="nb-NO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D2950-1472-47B5-89C5-7FCEA07DFC21}" type="datetime1">
              <a:rPr lang="nb-NO" smtClean="0"/>
              <a:t>17.09.2018</a:t>
            </a:fld>
            <a:endParaRPr lang="nb-N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Universitetet i Bergen</a:t>
            </a:r>
            <a:endParaRPr lang="nb-N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b-NO" smtClean="0"/>
              <a:t>Side </a:t>
            </a:r>
            <a:fld id="{06C54713-27B5-4268-B680-29C9FB350413}" type="slidenum">
              <a:rPr lang="nb-NO" smtClean="0"/>
              <a:pPr/>
              <a:t>10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0837574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8798" y="1700808"/>
            <a:ext cx="7365504" cy="628941"/>
          </a:xfrm>
        </p:spPr>
        <p:txBody>
          <a:bodyPr/>
          <a:lstStyle/>
          <a:p>
            <a:r>
              <a:rPr lang="nb-NO" dirty="0" smtClean="0"/>
              <a:t/>
            </a:r>
            <a:br>
              <a:rPr lang="nb-NO" dirty="0" smtClean="0"/>
            </a:br>
            <a:r>
              <a:rPr lang="nb-NO" dirty="0"/>
              <a:t/>
            </a:r>
            <a:br>
              <a:rPr lang="nb-NO" dirty="0"/>
            </a:br>
            <a:r>
              <a:rPr lang="nb-NO" dirty="0" smtClean="0"/>
              <a:t/>
            </a:r>
            <a:br>
              <a:rPr lang="nb-NO" dirty="0" smtClean="0"/>
            </a:br>
            <a:r>
              <a:rPr lang="nb-NO" dirty="0" smtClean="0"/>
              <a:t>MN </a:t>
            </a:r>
            <a:r>
              <a:rPr lang="nb-NO" dirty="0"/>
              <a:t>prosjekter, patenter, lisenser og selskaper registrert hos </a:t>
            </a:r>
            <a:r>
              <a:rPr lang="nb-NO" dirty="0" smtClean="0"/>
              <a:t>BTO (2008-2018) 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nb-NO" sz="3600" dirty="0">
              <a:solidFill>
                <a:srgbClr val="000000"/>
              </a:solidFill>
              <a:latin typeface="Calibri Light" panose="020F0302020204030204" pitchFamily="34" charset="0"/>
            </a:endParaRPr>
          </a:p>
          <a:p>
            <a:pPr marL="0" indent="0">
              <a:buNone/>
            </a:pPr>
            <a:r>
              <a:rPr lang="nb-NO" sz="2800" dirty="0">
                <a:solidFill>
                  <a:srgbClr val="000000"/>
                </a:solidFill>
                <a:latin typeface="Calibri Light" panose="020F0302020204030204" pitchFamily="34" charset="0"/>
              </a:rPr>
              <a:t>• </a:t>
            </a:r>
            <a:r>
              <a:rPr lang="nb-NO" sz="2800" dirty="0">
                <a:solidFill>
                  <a:srgbClr val="000000"/>
                </a:solidFill>
                <a:latin typeface="Carlito" panose="020F0502020204030204" pitchFamily="34" charset="0"/>
              </a:rPr>
              <a:t>61 prosjekter </a:t>
            </a:r>
          </a:p>
          <a:p>
            <a:pPr marL="0" indent="0">
              <a:buNone/>
            </a:pPr>
            <a:r>
              <a:rPr lang="nb-NO" sz="2800" dirty="0">
                <a:solidFill>
                  <a:srgbClr val="000000"/>
                </a:solidFill>
                <a:latin typeface="Carlito" panose="020F0502020204030204" pitchFamily="34" charset="0"/>
              </a:rPr>
              <a:t>• 11 lisenser </a:t>
            </a:r>
          </a:p>
          <a:p>
            <a:pPr marL="0" indent="0">
              <a:buNone/>
            </a:pPr>
            <a:r>
              <a:rPr lang="nb-NO" sz="2800" dirty="0">
                <a:solidFill>
                  <a:srgbClr val="000000"/>
                </a:solidFill>
                <a:latin typeface="Carlito" panose="020F0502020204030204" pitchFamily="34" charset="0"/>
              </a:rPr>
              <a:t>• 142 patenter </a:t>
            </a:r>
            <a:r>
              <a:rPr lang="nb-NO" sz="2800" dirty="0" smtClean="0">
                <a:solidFill>
                  <a:srgbClr val="000000"/>
                </a:solidFill>
                <a:latin typeface="Carlito" panose="020F0502020204030204" pitchFamily="34" charset="0"/>
              </a:rPr>
              <a:t> </a:t>
            </a:r>
            <a:endParaRPr lang="nb-NO" sz="2800" dirty="0">
              <a:solidFill>
                <a:srgbClr val="000000"/>
              </a:solidFill>
              <a:latin typeface="Carlito" panose="020F0502020204030204" pitchFamily="34" charset="0"/>
            </a:endParaRPr>
          </a:p>
          <a:p>
            <a:pPr marL="0" indent="0">
              <a:buNone/>
            </a:pPr>
            <a:r>
              <a:rPr lang="nb-NO" sz="2800" dirty="0">
                <a:solidFill>
                  <a:srgbClr val="000000"/>
                </a:solidFill>
                <a:latin typeface="Carlito" panose="020F0502020204030204" pitchFamily="34" charset="0"/>
              </a:rPr>
              <a:t>• 10 etablerte selskaper </a:t>
            </a:r>
            <a:endParaRPr lang="nb-NO" sz="2800" dirty="0" smtClean="0">
              <a:solidFill>
                <a:srgbClr val="000000"/>
              </a:solidFill>
              <a:latin typeface="Carlito" panose="020F0502020204030204" pitchFamily="34" charset="0"/>
            </a:endParaRPr>
          </a:p>
          <a:p>
            <a:pPr marL="0" indent="0">
              <a:buNone/>
            </a:pPr>
            <a:endParaRPr lang="nb-NO" sz="2800" dirty="0">
              <a:solidFill>
                <a:srgbClr val="000000"/>
              </a:solidFill>
              <a:latin typeface="Carlito" panose="020F0502020204030204" pitchFamily="34" charset="0"/>
            </a:endParaRPr>
          </a:p>
          <a:p>
            <a:pPr marL="0" indent="0" algn="ctr">
              <a:buNone/>
            </a:pPr>
            <a:r>
              <a:rPr lang="nb-NO" sz="2800" b="1" dirty="0" smtClean="0">
                <a:solidFill>
                  <a:srgbClr val="5FAFC7"/>
                </a:solidFill>
                <a:latin typeface="Carlito" panose="020F0502020204030204" pitchFamily="34" charset="0"/>
              </a:rPr>
              <a:t>IFT viktig bidragsyter </a:t>
            </a:r>
            <a:endParaRPr lang="nb-NO" sz="2800" b="1" dirty="0">
              <a:solidFill>
                <a:srgbClr val="5FAFC7"/>
              </a:solidFill>
              <a:latin typeface="Carlito" panose="020F0502020204030204" pitchFamily="34" charset="0"/>
            </a:endParaRPr>
          </a:p>
          <a:p>
            <a:endParaRPr lang="nb-NO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D2950-1472-47B5-89C5-7FCEA07DFC21}" type="datetime1">
              <a:rPr lang="nb-NO" smtClean="0"/>
              <a:t>17.09.2018</a:t>
            </a:fld>
            <a:endParaRPr lang="nb-N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Universitetet i Bergen</a:t>
            </a:r>
            <a:endParaRPr lang="nb-N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b-NO" smtClean="0"/>
              <a:t>Side </a:t>
            </a:r>
            <a:fld id="{06C54713-27B5-4268-B680-29C9FB350413}" type="slidenum">
              <a:rPr lang="nb-NO" smtClean="0"/>
              <a:pPr/>
              <a:t>11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796654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b-NO" dirty="0" smtClean="0"/>
              <a:t>MN-fakultetet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5616" y="2132856"/>
            <a:ext cx="7365504" cy="3888000"/>
          </a:xfrm>
        </p:spPr>
        <p:txBody>
          <a:bodyPr/>
          <a:lstStyle/>
          <a:p>
            <a:pPr marL="0" indent="0">
              <a:buNone/>
            </a:pPr>
            <a:r>
              <a:rPr lang="nb-NO" dirty="0" smtClean="0">
                <a:hlinkClick r:id="rId2"/>
              </a:rPr>
              <a:t> </a:t>
            </a:r>
          </a:p>
          <a:p>
            <a:r>
              <a:rPr lang="nb-NO" dirty="0" smtClean="0">
                <a:hlinkClick r:id="rId2"/>
              </a:rPr>
              <a:t>https</a:t>
            </a:r>
            <a:r>
              <a:rPr lang="nb-NO" dirty="0">
                <a:hlinkClick r:id="rId2"/>
              </a:rPr>
              <a:t>://</a:t>
            </a:r>
            <a:r>
              <a:rPr lang="nb-NO" dirty="0" smtClean="0">
                <a:hlinkClick r:id="rId2"/>
              </a:rPr>
              <a:t>www.uib.no/node/117188/innovasjon-og-nyskaping</a:t>
            </a:r>
            <a:endParaRPr lang="nb-NO" dirty="0" smtClean="0"/>
          </a:p>
          <a:p>
            <a:endParaRPr lang="nb-NO" dirty="0"/>
          </a:p>
          <a:p>
            <a:r>
              <a:rPr lang="nb-NO" dirty="0" smtClean="0">
                <a:hlinkClick r:id="rId3"/>
              </a:rPr>
              <a:t>https</a:t>
            </a:r>
            <a:r>
              <a:rPr lang="nb-NO" dirty="0">
                <a:hlinkClick r:id="rId3"/>
              </a:rPr>
              <a:t>://www.uib.no/matnat/120057/innovasjon-og-entrepren%C3%B8rskap-studenter</a:t>
            </a:r>
            <a:endParaRPr lang="nb-NO" dirty="0" smtClean="0"/>
          </a:p>
          <a:p>
            <a:endParaRPr lang="nb-NO" dirty="0"/>
          </a:p>
          <a:p>
            <a:endParaRPr lang="nb-NO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D2950-1472-47B5-89C5-7FCEA07DFC21}" type="datetime1">
              <a:rPr lang="nb-NO" smtClean="0"/>
              <a:t>17.09.2018</a:t>
            </a:fld>
            <a:endParaRPr lang="nb-N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Universitetet i Bergen</a:t>
            </a:r>
            <a:endParaRPr lang="nb-N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b-NO" smtClean="0"/>
              <a:t>Side </a:t>
            </a:r>
            <a:fld id="{06C54713-27B5-4268-B680-29C9FB350413}" type="slidenum">
              <a:rPr lang="nb-NO" smtClean="0"/>
              <a:pPr/>
              <a:t>12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114893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bunntekst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nb-NO" dirty="0" smtClean="0">
                <a:latin typeface="Times New Roman" panose="02020603050405020304" pitchFamily="18" charset="0"/>
              </a:rPr>
              <a:t>Universitetet i Bergen</a:t>
            </a:r>
            <a:endParaRPr lang="nb-NO" dirty="0">
              <a:latin typeface="Times New Roman" panose="02020603050405020304" pitchFamily="18" charset="0"/>
            </a:endParaRPr>
          </a:p>
        </p:txBody>
      </p:sp>
      <p:pic>
        <p:nvPicPr>
          <p:cNvPr id="5" name="Bilde 4" descr="Miljofyrtarn_.pn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0191" y="5949280"/>
            <a:ext cx="680803" cy="576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5218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b-NO" dirty="0" smtClean="0"/>
              <a:t>Samfunnsoppdrag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Innovasjon prioriteres høyt av myndigheter, EU, Forskningsrådet og andre samarbeidspartnere</a:t>
            </a:r>
          </a:p>
          <a:p>
            <a:r>
              <a:rPr lang="nb-NO" dirty="0" smtClean="0"/>
              <a:t>Konkret i sektormål og mål i UiBs utviklingsavtale med KD</a:t>
            </a:r>
          </a:p>
          <a:p>
            <a:endParaRPr lang="nb-NO" dirty="0"/>
          </a:p>
          <a:p>
            <a:pPr marL="0" indent="0" algn="ctr">
              <a:buNone/>
            </a:pPr>
            <a:r>
              <a:rPr lang="nb-NO" b="1" dirty="0" smtClean="0">
                <a:solidFill>
                  <a:srgbClr val="5FAFC7"/>
                </a:solidFill>
              </a:rPr>
              <a:t>Forskning, utdanning, formidling og </a:t>
            </a:r>
            <a:r>
              <a:rPr lang="nb-NO" b="1" u="sng" dirty="0" smtClean="0">
                <a:solidFill>
                  <a:srgbClr val="5FAFC7"/>
                </a:solidFill>
              </a:rPr>
              <a:t>innovasjon</a:t>
            </a:r>
          </a:p>
          <a:p>
            <a:endParaRPr lang="nb-NO" dirty="0" smtClean="0"/>
          </a:p>
          <a:p>
            <a:endParaRPr lang="nb-NO" dirty="0" smtClean="0"/>
          </a:p>
          <a:p>
            <a:endParaRPr lang="nb-NO" dirty="0" smtClean="0"/>
          </a:p>
          <a:p>
            <a:pPr marL="0" indent="0">
              <a:buNone/>
            </a:pPr>
            <a:endParaRPr lang="nb-NO" dirty="0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186F1-7A94-41B8-8DAA-6CB8DD468127}" type="datetime1">
              <a:rPr lang="nb-NO" smtClean="0">
                <a:latin typeface="Times New Roman" panose="02020603050405020304" pitchFamily="18" charset="0"/>
              </a:rPr>
              <a:t>17.09.2018</a:t>
            </a:fld>
            <a:endParaRPr lang="nb-NO" dirty="0">
              <a:latin typeface="Times New Roman" panose="02020603050405020304" pitchFamily="18" charset="0"/>
            </a:endParaRPr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dirty="0" smtClean="0">
                <a:latin typeface="Times New Roman" panose="02020603050405020304" pitchFamily="18" charset="0"/>
              </a:rPr>
              <a:t>Universitetet i Bergen</a:t>
            </a:r>
            <a:endParaRPr lang="nb-NO" dirty="0">
              <a:latin typeface="Times New Roman" panose="02020603050405020304" pitchFamily="18" charset="0"/>
            </a:endParaRP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b-NO" smtClean="0">
                <a:latin typeface="Times New Roman" panose="02020603050405020304" pitchFamily="18" charset="0"/>
              </a:rPr>
              <a:t>Side </a:t>
            </a:r>
            <a:fld id="{06C54713-27B5-4268-B680-29C9FB350413}" type="slidenum">
              <a:rPr lang="nb-NO" smtClean="0">
                <a:latin typeface="Times New Roman" panose="02020603050405020304" pitchFamily="18" charset="0"/>
              </a:rPr>
              <a:pPr/>
              <a:t>2</a:t>
            </a:fld>
            <a:endParaRPr lang="nb-NO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6976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b-NO" dirty="0" smtClean="0"/>
              <a:t>UiB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b-NO" dirty="0" smtClean="0"/>
              <a:t>Prioriterer innovasjon høyt</a:t>
            </a:r>
          </a:p>
          <a:p>
            <a:r>
              <a:rPr lang="nb-NO" dirty="0" smtClean="0"/>
              <a:t>Viserektor Robert Bjerknes med ansvar for innovasjon</a:t>
            </a:r>
          </a:p>
          <a:p>
            <a:r>
              <a:rPr lang="nb-NO" dirty="0" smtClean="0"/>
              <a:t>Innovasjonsrådgiver </a:t>
            </a:r>
            <a:r>
              <a:rPr lang="nb-NO" dirty="0" smtClean="0"/>
              <a:t>ansatt på </a:t>
            </a:r>
            <a:r>
              <a:rPr lang="nb-NO" dirty="0" smtClean="0"/>
              <a:t>sentralt </a:t>
            </a:r>
            <a:r>
              <a:rPr lang="nb-NO" dirty="0" smtClean="0"/>
              <a:t>nivå (FA), </a:t>
            </a:r>
            <a:r>
              <a:rPr lang="nb-NO" dirty="0" smtClean="0"/>
              <a:t>Susan Johnsen</a:t>
            </a:r>
          </a:p>
          <a:p>
            <a:r>
              <a:rPr lang="nb-NO" dirty="0" smtClean="0"/>
              <a:t>Eget lederforum for innovasjon med representasjon fra alle fakultetene på dekanatnivå</a:t>
            </a:r>
          </a:p>
          <a:p>
            <a:r>
              <a:rPr lang="nb-NO" dirty="0" smtClean="0"/>
              <a:t>Klyngesatsning</a:t>
            </a:r>
          </a:p>
          <a:p>
            <a:r>
              <a:rPr lang="nb-NO" dirty="0" smtClean="0"/>
              <a:t>Skal </a:t>
            </a:r>
            <a:r>
              <a:rPr lang="nb-NO" dirty="0"/>
              <a:t>nå </a:t>
            </a:r>
            <a:r>
              <a:rPr lang="nb-NO" dirty="0" smtClean="0"/>
              <a:t>utarbeides en </a:t>
            </a:r>
            <a:r>
              <a:rPr lang="nb-NO" dirty="0"/>
              <a:t>handlingsplan for </a:t>
            </a:r>
            <a:r>
              <a:rPr lang="nb-NO" dirty="0" smtClean="0"/>
              <a:t>innovasjon ved UiB</a:t>
            </a:r>
            <a:endParaRPr lang="nb-NO" dirty="0"/>
          </a:p>
          <a:p>
            <a:endParaRPr lang="nb-NO" dirty="0" smtClean="0"/>
          </a:p>
          <a:p>
            <a:endParaRPr lang="nb-NO" dirty="0" smtClean="0"/>
          </a:p>
          <a:p>
            <a:endParaRPr lang="nb-NO" dirty="0" smtClean="0"/>
          </a:p>
          <a:p>
            <a:endParaRPr lang="nb-NO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D2950-1472-47B5-89C5-7FCEA07DFC21}" type="datetime1">
              <a:rPr lang="nb-NO" smtClean="0"/>
              <a:t>17.09.2018</a:t>
            </a:fld>
            <a:endParaRPr lang="nb-N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Universitetet i Bergen</a:t>
            </a:r>
            <a:endParaRPr lang="nb-N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b-NO" smtClean="0"/>
              <a:t>Side </a:t>
            </a:r>
            <a:fld id="{06C54713-27B5-4268-B680-29C9FB350413}" type="slidenum">
              <a:rPr lang="nb-NO" smtClean="0"/>
              <a:pPr/>
              <a:t>3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783991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b-NO" dirty="0" smtClean="0"/>
              <a:t>Innovasjon ved UiB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nb-NO" sz="1800" i="1" dirty="0"/>
              <a:t>Innovasjon er ikke et entydig begrep. UiB legger til grunn en bred tilnærming til innovasjon, som også finner gjenklang i </a:t>
            </a:r>
            <a:r>
              <a:rPr lang="nb-NO" sz="1800" i="1" dirty="0" smtClean="0"/>
              <a:t>EUs </a:t>
            </a:r>
            <a:r>
              <a:rPr lang="nb-NO" sz="1800" i="1" dirty="0"/>
              <a:t>og </a:t>
            </a:r>
            <a:r>
              <a:rPr lang="nb-NO" sz="1800" i="1" dirty="0" smtClean="0"/>
              <a:t>OECDs </a:t>
            </a:r>
            <a:r>
              <a:rPr lang="nb-NO" sz="1800" i="1" dirty="0"/>
              <a:t>definisjoner av innovasjon, der begrepet omfatter områder som tjenesteinnovasjon, sosial innovasjon og organisatorisk innovasjon, i tillegg til produktinnovasjon og innovasjon i markedsføring</a:t>
            </a:r>
            <a:r>
              <a:rPr lang="nb-NO" sz="1800" i="1" dirty="0" smtClean="0"/>
              <a:t>.</a:t>
            </a:r>
          </a:p>
          <a:p>
            <a:pPr>
              <a:lnSpc>
                <a:spcPct val="150000"/>
              </a:lnSpc>
            </a:pPr>
            <a:endParaRPr lang="nb-NO" sz="1800" i="1" dirty="0"/>
          </a:p>
          <a:p>
            <a:pPr>
              <a:lnSpc>
                <a:spcPct val="150000"/>
              </a:lnSpc>
            </a:pPr>
            <a:r>
              <a:rPr lang="nb-NO" sz="1800" i="1" dirty="0" smtClean="0"/>
              <a:t>I </a:t>
            </a:r>
            <a:r>
              <a:rPr lang="nb-NO" sz="1800" i="1" dirty="0"/>
              <a:t>tråd med dette må utgangspunktet være UiBs forskning, utdanning og formidling. Videre må fokus være på </a:t>
            </a:r>
            <a:r>
              <a:rPr lang="nb-NO" sz="1800" i="1" dirty="0" err="1"/>
              <a:t>samfunnsnytte</a:t>
            </a:r>
            <a:r>
              <a:rPr lang="nb-NO" sz="1800" i="1" dirty="0"/>
              <a:t> og bidrag til et mer velfungerende samfunnssystem, og dermed favne videre enn bare økt verdiskapning og </a:t>
            </a:r>
            <a:r>
              <a:rPr lang="nb-NO" sz="1800" i="1" dirty="0" smtClean="0"/>
              <a:t>vekst.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nb-NO" sz="1800" i="1" dirty="0"/>
              <a:t> </a:t>
            </a:r>
            <a:r>
              <a:rPr lang="nb-NO" sz="1800" i="1" dirty="0" smtClean="0"/>
              <a:t>                                                                                     </a:t>
            </a:r>
            <a:r>
              <a:rPr lang="nb-NO" sz="1500" dirty="0" smtClean="0"/>
              <a:t>Sitat U-styresak 57/18</a:t>
            </a:r>
          </a:p>
          <a:p>
            <a:pPr>
              <a:lnSpc>
                <a:spcPct val="150000"/>
              </a:lnSpc>
            </a:pPr>
            <a:endParaRPr lang="nb-NO" sz="1800" i="1" dirty="0"/>
          </a:p>
          <a:p>
            <a:pPr>
              <a:lnSpc>
                <a:spcPct val="150000"/>
              </a:lnSpc>
            </a:pPr>
            <a:endParaRPr lang="nb-NO" sz="1800" i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D2950-1472-47B5-89C5-7FCEA07DFC21}" type="datetime1">
              <a:rPr lang="nb-NO" smtClean="0"/>
              <a:t>17.09.2018</a:t>
            </a:fld>
            <a:endParaRPr lang="nb-N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Universitetet i Bergen</a:t>
            </a:r>
            <a:endParaRPr lang="nb-N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b-NO" smtClean="0"/>
              <a:t>Side </a:t>
            </a:r>
            <a:fld id="{06C54713-27B5-4268-B680-29C9FB350413}" type="slidenum">
              <a:rPr lang="nb-NO" smtClean="0"/>
              <a:pPr/>
              <a:t>4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028301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b-NO" dirty="0" smtClean="0"/>
              <a:t>Hva med MN-fakultetet?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nb-NO" dirty="0" smtClean="0"/>
          </a:p>
          <a:p>
            <a:r>
              <a:rPr lang="nb-NO" dirty="0" smtClean="0"/>
              <a:t>Fakultetets strategi (2016 – 2022)</a:t>
            </a:r>
          </a:p>
          <a:p>
            <a:pPr marL="0" indent="0">
              <a:buNone/>
            </a:pPr>
            <a:r>
              <a:rPr lang="nb-NO" dirty="0" smtClean="0"/>
              <a:t> </a:t>
            </a:r>
            <a:r>
              <a:rPr lang="nb-NO" sz="2400" i="1" dirty="0" smtClean="0">
                <a:solidFill>
                  <a:srgbClr val="C00000"/>
                </a:solidFill>
              </a:rPr>
              <a:t>«Dypere innsikt – felles innsats – sterkere innflytelse» </a:t>
            </a:r>
          </a:p>
          <a:p>
            <a:endParaRPr lang="nb-NO" i="1" dirty="0"/>
          </a:p>
          <a:p>
            <a:pPr marL="0" indent="0">
              <a:buNone/>
            </a:pPr>
            <a:r>
              <a:rPr lang="nb-NO" i="1" dirty="0" smtClean="0"/>
              <a:t>«ambisjon om å øke våre bidrag til innovasjon og nyskaping i samhandling med næringsliv, forvaltning og andre forsknings- </a:t>
            </a:r>
            <a:r>
              <a:rPr lang="nb-NO" i="1" smtClean="0"/>
              <a:t>og utdannings-institusjoner</a:t>
            </a:r>
            <a:r>
              <a:rPr lang="nb-NO" i="1" dirty="0" smtClean="0"/>
              <a:t>, og gjennom aktiv deltagelse i klyngesamarbeid.»</a:t>
            </a:r>
            <a:endParaRPr lang="nb-NO" i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D2950-1472-47B5-89C5-7FCEA07DFC21}" type="datetime1">
              <a:rPr lang="nb-NO" smtClean="0"/>
              <a:t>17.09.2018</a:t>
            </a:fld>
            <a:endParaRPr lang="nb-N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Universitetet i Bergen</a:t>
            </a:r>
            <a:endParaRPr lang="nb-N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b-NO" smtClean="0"/>
              <a:t>Side </a:t>
            </a:r>
            <a:fld id="{06C54713-27B5-4268-B680-29C9FB350413}" type="slidenum">
              <a:rPr lang="nb-NO" smtClean="0"/>
              <a:pPr/>
              <a:t>5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853517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2920" y="1435030"/>
            <a:ext cx="7365504" cy="685801"/>
          </a:xfrm>
        </p:spPr>
        <p:txBody>
          <a:bodyPr/>
          <a:lstStyle/>
          <a:p>
            <a:pPr algn="ctr"/>
            <a:r>
              <a:rPr lang="nb-NO" dirty="0"/>
              <a:t/>
            </a:r>
            <a:br>
              <a:rPr lang="nb-NO" dirty="0"/>
            </a:br>
            <a:r>
              <a:rPr lang="nb-NO" dirty="0" smtClean="0"/>
              <a:t>Handlingsplan innen innovasjon  2018 - 2022 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nb-NO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nb-NO" dirty="0" smtClean="0"/>
              <a:t>Handlingsplan utarbeidet av en arbeidsgruppe og planen ble vedtatt i MN-fakultetsstyret i maimøtet 2018</a:t>
            </a:r>
          </a:p>
          <a:p>
            <a:pPr>
              <a:buFont typeface="Wingdings" panose="05000000000000000000" pitchFamily="2" charset="2"/>
              <a:buChar char="§"/>
            </a:pPr>
            <a:endParaRPr lang="nb-NO" dirty="0"/>
          </a:p>
          <a:p>
            <a:pPr>
              <a:buFont typeface="Wingdings" panose="05000000000000000000" pitchFamily="2" charset="2"/>
              <a:buChar char="§"/>
            </a:pPr>
            <a:r>
              <a:rPr lang="nb-NO" dirty="0" smtClean="0"/>
              <a:t>Handlingsplanen fokuserer på 4 innsats-områder </a:t>
            </a:r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endParaRPr lang="nb-NO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D2950-1472-47B5-89C5-7FCEA07DFC21}" type="datetime1">
              <a:rPr lang="nb-NO" smtClean="0"/>
              <a:t>17.09.2018</a:t>
            </a:fld>
            <a:endParaRPr lang="nb-N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31640" y="366995"/>
            <a:ext cx="6336000" cy="540000"/>
          </a:xfrm>
        </p:spPr>
        <p:txBody>
          <a:bodyPr/>
          <a:lstStyle/>
          <a:p>
            <a:r>
              <a:rPr lang="nb-NO" dirty="0" smtClean="0"/>
              <a:t>Universitetet i Bergen</a:t>
            </a:r>
            <a:endParaRPr lang="nb-N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b-NO" smtClean="0"/>
              <a:t>Side </a:t>
            </a:r>
            <a:fld id="{06C54713-27B5-4268-B680-29C9FB350413}" type="slidenum">
              <a:rPr lang="nb-NO" smtClean="0"/>
              <a:pPr/>
              <a:t>6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978470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2920" y="1435030"/>
            <a:ext cx="7365504" cy="685801"/>
          </a:xfrm>
        </p:spPr>
        <p:txBody>
          <a:bodyPr/>
          <a:lstStyle/>
          <a:p>
            <a:pPr algn="ctr"/>
            <a:r>
              <a:rPr lang="nb-NO" dirty="0"/>
              <a:t/>
            </a:r>
            <a:br>
              <a:rPr lang="nb-NO" dirty="0"/>
            </a:br>
            <a:r>
              <a:rPr lang="nb-NO" dirty="0" smtClean="0"/>
              <a:t>Handlingsplan innen innovasjon  2018 - 2022 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nb-NO" dirty="0" smtClean="0"/>
          </a:p>
          <a:p>
            <a:pPr marL="0" indent="0">
              <a:buNone/>
            </a:pPr>
            <a:endParaRPr lang="nb-NO" dirty="0"/>
          </a:p>
          <a:p>
            <a:pPr>
              <a:buFont typeface="Wingdings" panose="05000000000000000000" pitchFamily="2" charset="2"/>
              <a:buChar char="Ø"/>
            </a:pPr>
            <a:r>
              <a:rPr lang="nb-NO" b="1" dirty="0" smtClean="0">
                <a:solidFill>
                  <a:srgbClr val="C00000"/>
                </a:solidFill>
              </a:rPr>
              <a:t> Bygge </a:t>
            </a:r>
            <a:r>
              <a:rPr lang="nb-NO" b="1" dirty="0" smtClean="0">
                <a:solidFill>
                  <a:srgbClr val="C00000"/>
                </a:solidFill>
              </a:rPr>
              <a:t>kultur for innovasjon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nb-NO" dirty="0"/>
              <a:t>s</a:t>
            </a:r>
            <a:r>
              <a:rPr lang="nb-NO" dirty="0" smtClean="0"/>
              <a:t>ynliggjøring av fakultetets bidrag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nb-NO" dirty="0"/>
              <a:t>u</a:t>
            </a:r>
            <a:r>
              <a:rPr lang="nb-NO" dirty="0" smtClean="0"/>
              <a:t>tvikle arenaer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nb-NO" dirty="0"/>
              <a:t>l</a:t>
            </a:r>
            <a:r>
              <a:rPr lang="nb-NO" dirty="0" smtClean="0"/>
              <a:t>ederfokus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nb-NO" dirty="0" smtClean="0"/>
              <a:t>organisasjonsbygging</a:t>
            </a:r>
          </a:p>
          <a:p>
            <a:pPr marL="800100" lvl="2" indent="0">
              <a:buNone/>
            </a:pPr>
            <a:endParaRPr lang="nb-NO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D2950-1472-47B5-89C5-7FCEA07DFC21}" type="datetime1">
              <a:rPr lang="nb-NO" smtClean="0"/>
              <a:t>17.09.2018</a:t>
            </a:fld>
            <a:endParaRPr lang="nb-N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31640" y="366995"/>
            <a:ext cx="6336000" cy="540000"/>
          </a:xfrm>
        </p:spPr>
        <p:txBody>
          <a:bodyPr/>
          <a:lstStyle/>
          <a:p>
            <a:r>
              <a:rPr lang="nb-NO" dirty="0" smtClean="0"/>
              <a:t>Universitetet i Bergen</a:t>
            </a:r>
            <a:endParaRPr lang="nb-N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b-NO" smtClean="0"/>
              <a:t>Side </a:t>
            </a:r>
            <a:fld id="{06C54713-27B5-4268-B680-29C9FB350413}" type="slidenum">
              <a:rPr lang="nb-NO" smtClean="0"/>
              <a:pPr/>
              <a:t>7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370642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2920" y="1538762"/>
            <a:ext cx="7365504" cy="652934"/>
          </a:xfrm>
        </p:spPr>
        <p:txBody>
          <a:bodyPr/>
          <a:lstStyle/>
          <a:p>
            <a:pPr algn="ctr"/>
            <a:r>
              <a:rPr lang="nb-NO" dirty="0"/>
              <a:t> </a:t>
            </a:r>
            <a:r>
              <a:rPr lang="nb-NO" dirty="0" smtClean="0"/>
              <a:t>Handlingsplan innen </a:t>
            </a:r>
            <a:r>
              <a:rPr lang="nb-NO" dirty="0" smtClean="0"/>
              <a:t>innovasjon</a:t>
            </a:r>
            <a:br>
              <a:rPr lang="nb-NO" dirty="0" smtClean="0"/>
            </a:br>
            <a:r>
              <a:rPr lang="nb-NO" dirty="0" smtClean="0"/>
              <a:t>2018 - 2022</a:t>
            </a:r>
            <a:r>
              <a:rPr lang="nb-NO" dirty="0" smtClean="0"/>
              <a:t> 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nb-NO" dirty="0" smtClean="0"/>
          </a:p>
          <a:p>
            <a:pPr marL="0" indent="0">
              <a:buNone/>
            </a:pPr>
            <a:endParaRPr lang="nb-NO" dirty="0"/>
          </a:p>
          <a:p>
            <a:pPr>
              <a:buFont typeface="Wingdings" panose="05000000000000000000" pitchFamily="2" charset="2"/>
              <a:buChar char="Ø"/>
            </a:pPr>
            <a:r>
              <a:rPr lang="nb-NO" b="1" dirty="0" smtClean="0">
                <a:solidFill>
                  <a:srgbClr val="C00000"/>
                </a:solidFill>
              </a:rPr>
              <a:t>Styrke </a:t>
            </a:r>
            <a:r>
              <a:rPr lang="nb-NO" b="1" dirty="0" smtClean="0">
                <a:solidFill>
                  <a:srgbClr val="C00000"/>
                </a:solidFill>
              </a:rPr>
              <a:t>innovasjon og </a:t>
            </a:r>
            <a:r>
              <a:rPr lang="nb-NO" b="1" dirty="0" smtClean="0">
                <a:solidFill>
                  <a:srgbClr val="C00000"/>
                </a:solidFill>
              </a:rPr>
              <a:t>nyskaping</a:t>
            </a:r>
            <a:r>
              <a:rPr lang="nb-NO" b="1" dirty="0" smtClean="0">
                <a:solidFill>
                  <a:srgbClr val="C00000"/>
                </a:solidFill>
              </a:rPr>
              <a:t> i       utdanningene</a:t>
            </a:r>
            <a:endParaRPr lang="nb-NO" b="1" dirty="0" smtClean="0">
              <a:solidFill>
                <a:srgbClr val="C00000"/>
              </a:solidFill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nb-NO" dirty="0" smtClean="0"/>
              <a:t>Gi studentene økt innovasjonskompetanse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nb-NO" dirty="0" smtClean="0"/>
              <a:t>Tettere samarbeid med næringsliv og off. sektor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nb-NO" dirty="0" smtClean="0"/>
              <a:t>Innovasjon i </a:t>
            </a:r>
            <a:r>
              <a:rPr lang="nb-NO" dirty="0" err="1" smtClean="0"/>
              <a:t>ph.d</a:t>
            </a:r>
            <a:r>
              <a:rPr lang="nb-NO" dirty="0" smtClean="0"/>
              <a:t>.- utdanningene</a:t>
            </a:r>
          </a:p>
          <a:p>
            <a:pPr marL="457200" lvl="1" indent="0">
              <a:buNone/>
            </a:pPr>
            <a:endParaRPr lang="nb-NO" dirty="0" smtClean="0"/>
          </a:p>
          <a:p>
            <a:pPr marL="800100" lvl="2" indent="0">
              <a:buNone/>
            </a:pPr>
            <a:endParaRPr lang="nb-NO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D2950-1472-47B5-89C5-7FCEA07DFC21}" type="datetime1">
              <a:rPr lang="nb-NO" smtClean="0"/>
              <a:t>17.09.2018</a:t>
            </a:fld>
            <a:endParaRPr lang="nb-N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Universitetet i Bergen</a:t>
            </a:r>
            <a:endParaRPr lang="nb-N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b-NO" smtClean="0"/>
              <a:t>Side </a:t>
            </a:r>
            <a:fld id="{06C54713-27B5-4268-B680-29C9FB350413}" type="slidenum">
              <a:rPr lang="nb-NO" smtClean="0"/>
              <a:pPr/>
              <a:t>8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0762766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0046" y="1583061"/>
            <a:ext cx="7365504" cy="652934"/>
          </a:xfrm>
        </p:spPr>
        <p:txBody>
          <a:bodyPr/>
          <a:lstStyle/>
          <a:p>
            <a:pPr algn="ctr"/>
            <a:r>
              <a:rPr lang="nb-NO" dirty="0"/>
              <a:t> </a:t>
            </a:r>
            <a:r>
              <a:rPr lang="nb-NO" dirty="0" smtClean="0"/>
              <a:t>Handlingsplan innen </a:t>
            </a:r>
            <a:r>
              <a:rPr lang="nb-NO" dirty="0" smtClean="0"/>
              <a:t>innovasjon</a:t>
            </a:r>
            <a:br>
              <a:rPr lang="nb-NO" dirty="0" smtClean="0"/>
            </a:br>
            <a:r>
              <a:rPr lang="nb-NO" dirty="0" smtClean="0"/>
              <a:t>2018 - 2022</a:t>
            </a:r>
            <a:r>
              <a:rPr lang="nb-NO" dirty="0" smtClean="0"/>
              <a:t> 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nb-NO" dirty="0" smtClean="0"/>
          </a:p>
          <a:p>
            <a:pPr marL="0" indent="0">
              <a:buNone/>
            </a:pPr>
            <a:endParaRPr lang="nb-NO" dirty="0"/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nb-NO" b="1" dirty="0" smtClean="0">
                <a:solidFill>
                  <a:srgbClr val="C00000"/>
                </a:solidFill>
              </a:rPr>
              <a:t>Oppnå </a:t>
            </a:r>
            <a:r>
              <a:rPr lang="nb-NO" b="1" dirty="0" smtClean="0">
                <a:solidFill>
                  <a:srgbClr val="C00000"/>
                </a:solidFill>
              </a:rPr>
              <a:t>forskningsvekst innen </a:t>
            </a:r>
            <a:r>
              <a:rPr lang="nb-NO" b="1" dirty="0" smtClean="0">
                <a:solidFill>
                  <a:srgbClr val="C00000"/>
                </a:solidFill>
              </a:rPr>
              <a:t>innovasjons-rettede </a:t>
            </a:r>
            <a:r>
              <a:rPr lang="nb-NO" b="1" dirty="0" smtClean="0">
                <a:solidFill>
                  <a:srgbClr val="C00000"/>
                </a:solidFill>
              </a:rPr>
              <a:t>programmer i forskningsrådet, EU og andre kanaler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nb-NO" dirty="0" smtClean="0"/>
              <a:t>Økt gjennomslag i innovasjonsrettede utlysninger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nb-NO" dirty="0" smtClean="0"/>
              <a:t>Legge til rette for innovasjon i tilknytning til større infrastruktur</a:t>
            </a:r>
          </a:p>
          <a:p>
            <a:pPr marL="457200" lvl="1" indent="0">
              <a:buNone/>
            </a:pPr>
            <a:endParaRPr lang="nb-NO" dirty="0" smtClean="0"/>
          </a:p>
          <a:p>
            <a:pPr marL="800100" lvl="2" indent="0">
              <a:buNone/>
            </a:pPr>
            <a:endParaRPr lang="nb-NO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D2950-1472-47B5-89C5-7FCEA07DFC21}" type="datetime1">
              <a:rPr lang="nb-NO" smtClean="0"/>
              <a:t>17.09.2018</a:t>
            </a:fld>
            <a:endParaRPr lang="nb-N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Universitetet i Bergen</a:t>
            </a:r>
            <a:endParaRPr lang="nb-N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b-NO" smtClean="0"/>
              <a:t>Side </a:t>
            </a:r>
            <a:fld id="{06C54713-27B5-4268-B680-29C9FB350413}" type="slidenum">
              <a:rPr lang="nb-NO" smtClean="0"/>
              <a:pPr/>
              <a:t>9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337121676"/>
      </p:ext>
    </p:extLst>
  </p:cSld>
  <p:clrMapOvr>
    <a:masterClrMapping/>
  </p:clrMapOvr>
</p:sld>
</file>

<file path=ppt/theme/theme1.xml><?xml version="1.0" encoding="utf-8"?>
<a:theme xmlns:a="http://schemas.openxmlformats.org/drawingml/2006/main" name="UiB_norsk_rød-gen">
  <a:themeElements>
    <a:clrScheme name="UiB fargepalett">
      <a:dk1>
        <a:sysClr val="windowText" lastClr="000000"/>
      </a:dk1>
      <a:lt1>
        <a:srgbClr val="FFFFFF"/>
      </a:lt1>
      <a:dk2>
        <a:srgbClr val="716657"/>
      </a:dk2>
      <a:lt2>
        <a:srgbClr val="F5F5F5"/>
      </a:lt2>
      <a:accent1>
        <a:srgbClr val="DB3F3D"/>
      </a:accent1>
      <a:accent2>
        <a:srgbClr val="4EA0B7"/>
      </a:accent2>
      <a:accent3>
        <a:srgbClr val="789A5B"/>
      </a:accent3>
      <a:accent4>
        <a:srgbClr val="CDAB3F"/>
      </a:accent4>
      <a:accent5>
        <a:srgbClr val="705686"/>
      </a:accent5>
      <a:accent6>
        <a:srgbClr val="847268"/>
      </a:accent6>
      <a:hlink>
        <a:srgbClr val="4EA0B7"/>
      </a:hlink>
      <a:folHlink>
        <a:srgbClr val="004C70"/>
      </a:folHlink>
    </a:clrScheme>
    <a:fontScheme name="UiB Maler 2016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UiB_norsk_rød-gen.potx</Template>
  <TotalTime>1185</TotalTime>
  <Words>457</Words>
  <Application>Microsoft Office PowerPoint</Application>
  <PresentationFormat>On-screen Show (4:3)</PresentationFormat>
  <Paragraphs>114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Arial</vt:lpstr>
      <vt:lpstr>Calibri</vt:lpstr>
      <vt:lpstr>Calibri Light</vt:lpstr>
      <vt:lpstr>Carlito</vt:lpstr>
      <vt:lpstr>Myriad Pro</vt:lpstr>
      <vt:lpstr>Times New Roman</vt:lpstr>
      <vt:lpstr>Wingdings</vt:lpstr>
      <vt:lpstr>UiB_norsk_rød-gen</vt:lpstr>
      <vt:lpstr>Innovasjon:  Har vi en handlingsplan?</vt:lpstr>
      <vt:lpstr>Samfunnsoppdrag</vt:lpstr>
      <vt:lpstr>UiB</vt:lpstr>
      <vt:lpstr>Innovasjon ved UiB</vt:lpstr>
      <vt:lpstr>Hva med MN-fakultetet?</vt:lpstr>
      <vt:lpstr> Handlingsplan innen innovasjon  2018 - 2022 </vt:lpstr>
      <vt:lpstr> Handlingsplan innen innovasjon  2018 - 2022 </vt:lpstr>
      <vt:lpstr> Handlingsplan innen innovasjon 2018 - 2022 </vt:lpstr>
      <vt:lpstr> Handlingsplan innen innovasjon 2018 - 2022 </vt:lpstr>
      <vt:lpstr> Handlingsplan innen innovasjon 2018 - 2022 </vt:lpstr>
      <vt:lpstr>   MN prosjekter, patenter, lisenser og selskaper registrert hos BTO (2008-2018) </vt:lpstr>
      <vt:lpstr>MN-fakultetet</vt:lpstr>
      <vt:lpstr>PowerPoint Presentation</vt:lpstr>
    </vt:vector>
  </TitlesOfParts>
  <Company>UiB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Helge Grønhaug</dc:creator>
  <cp:lastModifiedBy>Anne Marit Blokhus</cp:lastModifiedBy>
  <cp:revision>402</cp:revision>
  <dcterms:created xsi:type="dcterms:W3CDTF">2015-10-30T09:38:42Z</dcterms:created>
  <dcterms:modified xsi:type="dcterms:W3CDTF">2018-09-17T18:47:59Z</dcterms:modified>
</cp:coreProperties>
</file>