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68" r:id="rId3"/>
    <p:sldId id="275" r:id="rId4"/>
    <p:sldId id="276" r:id="rId5"/>
    <p:sldId id="274" r:id="rId6"/>
    <p:sldId id="267" r:id="rId7"/>
    <p:sldId id="266" r:id="rId8"/>
    <p:sldId id="265" r:id="rId9"/>
    <p:sldId id="272" r:id="rId10"/>
    <p:sldId id="27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1C25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95" d="100"/>
          <a:sy n="95" d="100"/>
        </p:scale>
        <p:origin x="72" y="5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gjeringen.no/no/dep/kld/id668/" TargetMode="External"/><Relationship Id="rId2" Type="http://schemas.openxmlformats.org/officeDocument/2006/relationships/hyperlink" Target="https://www.regjeringen.no/no/dep/oed/id750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www.regjeringen.no/no/aktuelt/invitasjon-til-innspillsmote--helhetlig-hydrogenstrategi/id2%20624196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eltager.no/LH2_safety_workshop_2019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309863045" TargetMode="External"/><Relationship Id="rId2" Type="http://schemas.openxmlformats.org/officeDocument/2006/relationships/hyperlink" Target="https://vimeo.com/30986298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uib.no/boa/123544/horisont-2020-proposal-writing-focus-impact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hyperlink" Target="https://videoportal.rcn.no/#/videos/ed886015-b682-409e-99f1-15cd995527e3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www.uib.no/en/persons/Jeroen.P..Van.der.Sluijs" TargetMode="External"/><Relationship Id="rId7" Type="http://schemas.openxmlformats.org/officeDocument/2006/relationships/hyperlink" Target="https://www.uib.no/en/persons/Hans-Kristian.Ringkj%C3%B8b" TargetMode="External"/><Relationship Id="rId2" Type="http://schemas.openxmlformats.org/officeDocument/2006/relationships/hyperlink" Target="https://www.uib.no/en/persons/Carl.Walter.Matthias.Kaiser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professoren.tum.de/en/schreurs-miranda/" TargetMode="External"/><Relationship Id="rId5" Type="http://schemas.openxmlformats.org/officeDocument/2006/relationships/hyperlink" Target="https://www.uib.no/en/persons/Helge.Drange" TargetMode="External"/><Relationship Id="rId4" Type="http://schemas.openxmlformats.org/officeDocument/2006/relationships/hyperlink" Target="https://www.uib.no/en/persons/Vigdis.Vandvik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Informasjon til forskere og </a:t>
            </a:r>
            <a:r>
              <a:rPr lang="nb-NO" dirty="0" err="1" smtClean="0"/>
              <a:t>phd’er</a:t>
            </a:r>
            <a:r>
              <a:rPr lang="nb-NO" dirty="0" smtClean="0"/>
              <a:t>/postdoktorer ved </a:t>
            </a:r>
            <a:r>
              <a:rPr lang="nb-NO" dirty="0" err="1" smtClean="0"/>
              <a:t>ift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sz="2800" dirty="0" err="1" smtClean="0"/>
              <a:t>Upcoming</a:t>
            </a:r>
            <a:r>
              <a:rPr lang="nb-NO" sz="2800" dirty="0" smtClean="0"/>
              <a:t> </a:t>
            </a:r>
            <a:r>
              <a:rPr lang="nb-NO" sz="2800" dirty="0" err="1" smtClean="0"/>
              <a:t>events</a:t>
            </a:r>
            <a:r>
              <a:rPr lang="nb-NO" sz="2800" dirty="0" smtClean="0"/>
              <a:t> and deadlines</a:t>
            </a:r>
          </a:p>
          <a:p>
            <a:endParaRPr lang="nb-NO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843265" y="6156891"/>
            <a:ext cx="4963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By Cecilie Evjen – </a:t>
            </a:r>
            <a:r>
              <a:rPr lang="nb-NO" dirty="0" err="1" smtClean="0"/>
              <a:t>research</a:t>
            </a:r>
            <a:r>
              <a:rPr lang="nb-NO" dirty="0" smtClean="0"/>
              <a:t> adviser @ IFT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8101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3271" y="178676"/>
            <a:ext cx="4336996" cy="640063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POS 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søknadsskjema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63101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innspillsmøte</a:t>
            </a:r>
            <a:r>
              <a:rPr lang="nb-NO" dirty="0"/>
              <a:t> – helhetlig </a:t>
            </a:r>
            <a:r>
              <a:rPr lang="nb-NO" dirty="0" smtClean="0"/>
              <a:t>hydrogenstrategi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3" y="2149912"/>
            <a:ext cx="5163134" cy="3541714"/>
          </a:xfrm>
        </p:spPr>
        <p:txBody>
          <a:bodyPr>
            <a:normAutofit fontScale="92500"/>
          </a:bodyPr>
          <a:lstStyle/>
          <a:p>
            <a:r>
              <a:rPr lang="nb-NO" dirty="0" smtClean="0"/>
              <a:t>Oslo 11. februar – 5 min innlegg</a:t>
            </a:r>
          </a:p>
          <a:p>
            <a:r>
              <a:rPr lang="nb-NO" b="1" dirty="0" smtClean="0"/>
              <a:t>Meld innspill til Øyvind innen 7. februar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b-NO" dirty="0">
                <a:hlinkClick r:id="rId2"/>
              </a:rPr>
              <a:t>Olje- og energidepartementet</a:t>
            </a:r>
            <a:endParaRPr lang="nb-NO" dirty="0"/>
          </a:p>
          <a:p>
            <a:pPr>
              <a:buFont typeface="Wingdings" panose="05000000000000000000" pitchFamily="2" charset="2"/>
              <a:buChar char="Ø"/>
            </a:pPr>
            <a:r>
              <a:rPr lang="nb-NO" dirty="0">
                <a:hlinkClick r:id="rId3"/>
              </a:rPr>
              <a:t>Klima- og miljødepartementet</a:t>
            </a:r>
            <a:endParaRPr lang="nb-NO" dirty="0"/>
          </a:p>
          <a:p>
            <a:r>
              <a:rPr lang="nb-NO" sz="2000" dirty="0" smtClean="0"/>
              <a:t>Google «</a:t>
            </a:r>
            <a:r>
              <a:rPr lang="nb-NO" sz="2000" dirty="0" err="1" smtClean="0"/>
              <a:t>innspillsmøte</a:t>
            </a:r>
            <a:r>
              <a:rPr lang="nb-NO" sz="2000" dirty="0" smtClean="0"/>
              <a:t> hydrogen»</a:t>
            </a:r>
          </a:p>
          <a:p>
            <a:r>
              <a:rPr lang="nb-NO" sz="1600" dirty="0" smtClean="0">
                <a:hlinkClick r:id="rId4"/>
              </a:rPr>
              <a:t>https</a:t>
            </a:r>
            <a:r>
              <a:rPr lang="nb-NO" sz="1600" dirty="0">
                <a:hlinkClick r:id="rId4"/>
              </a:rPr>
              <a:t>://www.regjeringen.no/no/aktuelt/invitasjon-til-innspillsmote--</a:t>
            </a:r>
            <a:r>
              <a:rPr lang="nb-NO" sz="1600" dirty="0" smtClean="0">
                <a:hlinkClick r:id="rId4"/>
              </a:rPr>
              <a:t>helhetlig-hydrogenstrategi/id2 624196/</a:t>
            </a:r>
            <a:r>
              <a:rPr lang="nb-NO" sz="1600" dirty="0" smtClean="0"/>
              <a:t>  </a:t>
            </a:r>
            <a:endParaRPr lang="nb-NO" sz="1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6634064" y="1837427"/>
            <a:ext cx="4413347" cy="24825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0474" y="4471420"/>
            <a:ext cx="3032450" cy="213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970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7047" y="2083323"/>
            <a:ext cx="7056380" cy="43279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44" y="0"/>
            <a:ext cx="12180881" cy="1476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19504" y="1072055"/>
            <a:ext cx="9880763" cy="1497998"/>
          </a:xfrm>
        </p:spPr>
        <p:txBody>
          <a:bodyPr/>
          <a:lstStyle/>
          <a:p>
            <a:r>
              <a:rPr lang="nb-NO" dirty="0" smtClean="0"/>
              <a:t>Liquid hydrogen workshop</a:t>
            </a:r>
            <a:endParaRPr lang="nb-NO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05084" y="2217684"/>
            <a:ext cx="4041963" cy="3541987"/>
          </a:xfrm>
        </p:spPr>
        <p:txBody>
          <a:bodyPr>
            <a:normAutofit fontScale="92500" lnSpcReduction="10000"/>
          </a:bodyPr>
          <a:lstStyle/>
          <a:p>
            <a:r>
              <a:rPr lang="nb-NO" dirty="0" smtClean="0"/>
              <a:t>Arrangør ved IFT: </a:t>
            </a:r>
            <a:r>
              <a:rPr lang="nb-NO" b="1" dirty="0" smtClean="0"/>
              <a:t>Trygve Skjold</a:t>
            </a:r>
          </a:p>
          <a:p>
            <a:r>
              <a:rPr lang="nb-NO" dirty="0"/>
              <a:t>Dato: </a:t>
            </a:r>
            <a:r>
              <a:rPr lang="nb-NO" b="1" dirty="0"/>
              <a:t>6. </a:t>
            </a:r>
            <a:r>
              <a:rPr lang="nb-NO" b="1" dirty="0" smtClean="0"/>
              <a:t>mars</a:t>
            </a:r>
          </a:p>
          <a:p>
            <a:r>
              <a:rPr lang="nb-NO" dirty="0" smtClean="0"/>
              <a:t>Sted</a:t>
            </a:r>
            <a:r>
              <a:rPr lang="nb-NO" dirty="0"/>
              <a:t>: CMR på Fantoft (NORCE). Pris: 500</a:t>
            </a:r>
            <a:r>
              <a:rPr lang="nb-NO" dirty="0" smtClean="0"/>
              <a:t>,-</a:t>
            </a:r>
            <a:endParaRPr lang="nb-NO" b="1" dirty="0" smtClean="0"/>
          </a:p>
          <a:p>
            <a:r>
              <a:rPr lang="nb-NO" dirty="0" smtClean="0"/>
              <a:t>Google: «</a:t>
            </a:r>
            <a:r>
              <a:rPr lang="nb-NO" dirty="0" err="1" smtClean="0"/>
              <a:t>liquid</a:t>
            </a:r>
            <a:r>
              <a:rPr lang="nb-NO" dirty="0" smtClean="0"/>
              <a:t> hydrogen workshop»</a:t>
            </a:r>
          </a:p>
          <a:p>
            <a:r>
              <a:rPr lang="nb-NO" sz="2000" dirty="0">
                <a:hlinkClick r:id="rId4"/>
              </a:rPr>
              <a:t>https://</a:t>
            </a:r>
            <a:r>
              <a:rPr lang="nb-NO" sz="2000" dirty="0" smtClean="0">
                <a:hlinkClick r:id="rId4"/>
              </a:rPr>
              <a:t>www.deltager.no/LH2_safety_workshop_2019</a:t>
            </a:r>
            <a:r>
              <a:rPr lang="nb-NO" sz="2000" dirty="0" smtClean="0"/>
              <a:t> 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2475240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Fysikk-tv fra </a:t>
            </a:r>
            <a:r>
              <a:rPr lang="nb-NO" dirty="0" err="1" smtClean="0"/>
              <a:t>ift</a:t>
            </a:r>
            <a:r>
              <a:rPr lang="nb-NO" dirty="0" smtClean="0"/>
              <a:t>!</a:t>
            </a:r>
            <a:br>
              <a:rPr lang="nb-NO" dirty="0" smtClean="0"/>
            </a:br>
            <a:r>
              <a:rPr lang="nb-NO" sz="2000" dirty="0"/>
              <a:t>Du kan nå se Martin Fernø og Kjartan Olafsson lanserer IFT sin egen </a:t>
            </a:r>
            <a:r>
              <a:rPr lang="nb-NO" sz="2000" dirty="0" smtClean="0"/>
              <a:t>Fysikk-TV</a:t>
            </a:r>
            <a:endParaRPr lang="nb-NO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7"/>
            <a:ext cx="4641767" cy="3541714"/>
          </a:xfrm>
        </p:spPr>
        <p:txBody>
          <a:bodyPr>
            <a:normAutofit lnSpcReduction="10000"/>
          </a:bodyPr>
          <a:lstStyle/>
          <a:p>
            <a:r>
              <a:rPr lang="nb-NO" dirty="0" smtClean="0"/>
              <a:t>Kjartan </a:t>
            </a:r>
            <a:r>
              <a:rPr lang="nb-NO" dirty="0"/>
              <a:t>har vært i leketøykassen </a:t>
            </a:r>
            <a:r>
              <a:rPr lang="nb-NO" dirty="0" smtClean="0"/>
              <a:t>for å lære oss om magneter:</a:t>
            </a:r>
            <a:endParaRPr lang="nb-NO" dirty="0"/>
          </a:p>
          <a:p>
            <a:pPr marL="0" indent="0">
              <a:buNone/>
            </a:pPr>
            <a:r>
              <a:rPr lang="nb-NO" u="sng" dirty="0">
                <a:hlinkClick r:id="rId2"/>
              </a:rPr>
              <a:t>https://vimeo.com/309862981</a:t>
            </a:r>
            <a:endParaRPr lang="nb-NO" dirty="0"/>
          </a:p>
          <a:p>
            <a:pPr marL="0" indent="0">
              <a:buNone/>
            </a:pPr>
            <a:r>
              <a:rPr lang="nb-NO" dirty="0"/>
              <a:t> </a:t>
            </a:r>
          </a:p>
          <a:p>
            <a:r>
              <a:rPr lang="nb-NO" dirty="0"/>
              <a:t>Martin og Kjartan </a:t>
            </a:r>
            <a:r>
              <a:rPr lang="nb-NO" dirty="0" smtClean="0"/>
              <a:t>demonstrer elektrisitet:</a:t>
            </a:r>
            <a:endParaRPr lang="nb-NO" dirty="0"/>
          </a:p>
          <a:p>
            <a:pPr marL="0" indent="0">
              <a:buNone/>
            </a:pPr>
            <a:r>
              <a:rPr lang="nb-NO" u="sng" dirty="0">
                <a:hlinkClick r:id="rId3"/>
              </a:rPr>
              <a:t>https://vimeo.com/309863045</a:t>
            </a:r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3179" y="2249487"/>
            <a:ext cx="5789966" cy="333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548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Søknadsskrivekurs på </a:t>
            </a:r>
            <a:r>
              <a:rPr lang="nb-NO" dirty="0" err="1" smtClean="0"/>
              <a:t>uib</a:t>
            </a:r>
            <a:endParaRPr lang="nb-NO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04778" y="2606836"/>
            <a:ext cx="6017099" cy="3541714"/>
          </a:xfrm>
        </p:spPr>
        <p:txBody>
          <a:bodyPr>
            <a:normAutofit fontScale="92500"/>
          </a:bodyPr>
          <a:lstStyle/>
          <a:p>
            <a:r>
              <a:rPr lang="nb-NO" b="1" dirty="0" smtClean="0"/>
              <a:t>Tid</a:t>
            </a:r>
            <a:r>
              <a:rPr lang="nb-NO" dirty="0" smtClean="0"/>
              <a:t>: 12. og 13. februar (Studentsenteret)</a:t>
            </a:r>
          </a:p>
          <a:p>
            <a:r>
              <a:rPr lang="nb-NO" dirty="0" smtClean="0"/>
              <a:t>Påmeldingsfrist: </a:t>
            </a:r>
            <a:r>
              <a:rPr lang="nb-NO" b="1" dirty="0" smtClean="0"/>
              <a:t>5. februar</a:t>
            </a:r>
          </a:p>
          <a:p>
            <a:r>
              <a:rPr lang="nb-NO" b="1" dirty="0" smtClean="0"/>
              <a:t>Hvem IFT: </a:t>
            </a:r>
            <a:r>
              <a:rPr lang="nb-NO" dirty="0" smtClean="0"/>
              <a:t>alle som skal skrive prosjektsøknad (også relevant for søknader Forskningsrådet)</a:t>
            </a:r>
          </a:p>
          <a:p>
            <a:r>
              <a:rPr lang="nb-NO" sz="2000" dirty="0">
                <a:hlinkClick r:id="rId2"/>
              </a:rPr>
              <a:t>https://</a:t>
            </a:r>
            <a:r>
              <a:rPr lang="nb-NO" sz="2000" dirty="0" smtClean="0">
                <a:hlinkClick r:id="rId2"/>
              </a:rPr>
              <a:t>www.uib.no/boa/123544/horisont-2020-proposal-writing-focus-impact</a:t>
            </a:r>
            <a:r>
              <a:rPr lang="nb-NO" sz="2000" dirty="0" smtClean="0"/>
              <a:t> </a:t>
            </a:r>
          </a:p>
          <a:p>
            <a:r>
              <a:rPr lang="nb-NO" sz="2000" dirty="0" smtClean="0"/>
              <a:t>NB: Disse kursene pleier å bli fulle før påmeldingsfristen.</a:t>
            </a:r>
            <a:endParaRPr lang="nb-NO" sz="2000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1877" y="725488"/>
            <a:ext cx="4724548" cy="354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219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lnSpc>
                <a:spcPct val="120000"/>
              </a:lnSpc>
              <a:spcBef>
                <a:spcPts val="1000"/>
              </a:spcBef>
              <a:buSzPct val="125000"/>
            </a:pPr>
            <a:r>
              <a:rPr lang="nb-NO" dirty="0" smtClean="0"/>
              <a:t>Forskningsrådets </a:t>
            </a:r>
            <a:r>
              <a:rPr lang="nb-NO" dirty="0" err="1" smtClean="0"/>
              <a:t>webinar</a:t>
            </a:r>
            <a:r>
              <a:rPr lang="nb-NO" dirty="0" smtClean="0"/>
              <a:t> </a:t>
            </a:r>
            <a:br>
              <a:rPr lang="nb-NO" dirty="0" smtClean="0"/>
            </a:br>
            <a:r>
              <a:rPr lang="nb-NO" sz="1900" cap="none" dirty="0">
                <a:solidFill>
                  <a:prstClr val="white"/>
                </a:solidFill>
                <a:ea typeface="+mn-ea"/>
                <a:cs typeface="+mn-cs"/>
                <a:hlinkClick r:id="rId2"/>
              </a:rPr>
              <a:t>Gikk du glipp av live NFR </a:t>
            </a:r>
            <a:r>
              <a:rPr lang="nb-NO" sz="1900" cap="none" dirty="0" err="1">
                <a:solidFill>
                  <a:prstClr val="white"/>
                </a:solidFill>
                <a:ea typeface="+mn-ea"/>
                <a:cs typeface="+mn-cs"/>
                <a:hlinkClick r:id="rId2"/>
              </a:rPr>
              <a:t>webinar</a:t>
            </a:r>
            <a:r>
              <a:rPr lang="nb-NO" sz="1900" cap="none" dirty="0">
                <a:solidFill>
                  <a:prstClr val="white"/>
                </a:solidFill>
                <a:ea typeface="+mn-ea"/>
                <a:cs typeface="+mn-cs"/>
                <a:hlinkClick r:id="rId2"/>
              </a:rPr>
              <a:t>? </a:t>
            </a:r>
            <a:r>
              <a:rPr lang="nb-NO" sz="1900" cap="none" dirty="0">
                <a:solidFill>
                  <a:prstClr val="white"/>
                </a:solidFill>
                <a:ea typeface="+mn-ea"/>
                <a:cs typeface="+mn-cs"/>
              </a:rPr>
              <a:t/>
            </a:r>
            <a:br>
              <a:rPr lang="nb-NO" sz="1900" cap="none" dirty="0">
                <a:solidFill>
                  <a:prstClr val="white"/>
                </a:solidFill>
                <a:ea typeface="+mn-ea"/>
                <a:cs typeface="+mn-cs"/>
              </a:rPr>
            </a:b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/>
              <a:t>Hva: informasjon </a:t>
            </a:r>
            <a:r>
              <a:rPr lang="nb-NO" dirty="0"/>
              <a:t>om Forskningsrådets nye søknadstyper og utlysninger for 2019. </a:t>
            </a:r>
            <a:endParaRPr lang="nb-NO" dirty="0" smtClean="0"/>
          </a:p>
          <a:p>
            <a:r>
              <a:rPr lang="nb-NO" dirty="0" smtClean="0"/>
              <a:t>Sted</a:t>
            </a:r>
            <a:r>
              <a:rPr lang="nb-NO" dirty="0"/>
              <a:t>: ditt kontor</a:t>
            </a:r>
            <a:r>
              <a:rPr lang="nb-NO" dirty="0" smtClean="0"/>
              <a:t>. Varighet: 45 min.</a:t>
            </a:r>
          </a:p>
          <a:p>
            <a:r>
              <a:rPr lang="nb-NO" dirty="0" smtClean="0"/>
              <a:t>Se opptak: </a:t>
            </a:r>
            <a:r>
              <a:rPr lang="nb-NO" dirty="0" err="1" smtClean="0"/>
              <a:t>google</a:t>
            </a:r>
            <a:r>
              <a:rPr lang="nb-NO" dirty="0" smtClean="0"/>
              <a:t> «Forskningsrådet </a:t>
            </a:r>
            <a:r>
              <a:rPr lang="nb-NO" dirty="0" err="1" smtClean="0"/>
              <a:t>webinar</a:t>
            </a:r>
            <a:r>
              <a:rPr lang="nb-NO" dirty="0" smtClean="0"/>
              <a:t>»</a:t>
            </a:r>
            <a:endParaRPr lang="nb-NO" sz="2000" dirty="0" smtClean="0">
              <a:hlinkClick r:id="rId2"/>
            </a:endParaRPr>
          </a:p>
          <a:p>
            <a:pPr marL="0" indent="0">
              <a:buNone/>
            </a:pPr>
            <a:r>
              <a:rPr lang="nb-NO" sz="1600" dirty="0" smtClean="0">
                <a:hlinkClick r:id="rId2"/>
              </a:rPr>
              <a:t>https</a:t>
            </a:r>
            <a:r>
              <a:rPr lang="nb-NO" sz="1600" dirty="0">
                <a:hlinkClick r:id="rId2"/>
              </a:rPr>
              <a:t>://videoportal.rcn.no/#/</a:t>
            </a:r>
            <a:r>
              <a:rPr lang="nb-NO" sz="1600" dirty="0" smtClean="0">
                <a:hlinkClick r:id="rId2"/>
              </a:rPr>
              <a:t>videos/ed886015-b682-409e-99f1-15cd995527e3</a:t>
            </a:r>
            <a:r>
              <a:rPr lang="nb-NO" sz="1600" dirty="0" smtClean="0"/>
              <a:t> </a:t>
            </a:r>
            <a:endParaRPr lang="nb-NO" sz="1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15927" y="2249486"/>
            <a:ext cx="4992743" cy="305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712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Må vi ofre natur, biologisk mangfold og ta risiko for å få kontroll på klimagassutslippene</a:t>
            </a:r>
            <a:r>
              <a:rPr lang="nb-NO" dirty="0" smtClean="0"/>
              <a:t>?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68148"/>
            <a:ext cx="4878389" cy="3541714"/>
          </a:xfrm>
        </p:spPr>
        <p:txBody>
          <a:bodyPr>
            <a:normAutofit fontScale="62500" lnSpcReduction="20000"/>
          </a:bodyPr>
          <a:lstStyle/>
          <a:p>
            <a:r>
              <a:rPr lang="nb-NO" sz="3800" dirty="0" smtClean="0"/>
              <a:t>Tid: 6. februar kl. 12.15 – 17:00</a:t>
            </a:r>
          </a:p>
          <a:p>
            <a:pPr>
              <a:spcBef>
                <a:spcPts val="0"/>
              </a:spcBef>
            </a:pPr>
            <a:r>
              <a:rPr lang="nb-NO" sz="2900" dirty="0" smtClean="0"/>
              <a:t>Sted: Universitetsaulaen</a:t>
            </a:r>
          </a:p>
          <a:p>
            <a:pPr marL="0" indent="0">
              <a:spcBef>
                <a:spcPts val="0"/>
              </a:spcBef>
              <a:buNone/>
            </a:pPr>
            <a:endParaRPr lang="nb-NO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nb-NO" b="1" dirty="0" smtClean="0"/>
              <a:t>Deltakere</a:t>
            </a:r>
            <a:r>
              <a:rPr lang="nb-NO" b="1" dirty="0"/>
              <a:t>:</a:t>
            </a:r>
            <a:endParaRPr lang="nb-NO" dirty="0"/>
          </a:p>
          <a:p>
            <a:pPr marL="0" indent="0">
              <a:spcBef>
                <a:spcPts val="0"/>
              </a:spcBef>
            </a:pPr>
            <a:r>
              <a:rPr lang="nb-NO" dirty="0" smtClean="0"/>
              <a:t>Prof.</a:t>
            </a:r>
            <a:r>
              <a:rPr lang="nb-NO" dirty="0"/>
              <a:t> </a:t>
            </a:r>
            <a:r>
              <a:rPr lang="nb-NO" u="sng" dirty="0">
                <a:hlinkClick r:id="rId2"/>
              </a:rPr>
              <a:t>Matthias Kaiser</a:t>
            </a:r>
            <a:r>
              <a:rPr lang="nb-NO" dirty="0"/>
              <a:t> – UiB</a:t>
            </a:r>
          </a:p>
          <a:p>
            <a:pPr marL="0" indent="0">
              <a:spcBef>
                <a:spcPts val="0"/>
              </a:spcBef>
            </a:pPr>
            <a:r>
              <a:rPr lang="nb-NO" dirty="0"/>
              <a:t>Prof. </a:t>
            </a:r>
            <a:r>
              <a:rPr lang="nb-NO" u="sng" dirty="0" err="1" smtClean="0">
                <a:hlinkClick r:id="rId3"/>
              </a:rPr>
              <a:t>Jeroen</a:t>
            </a:r>
            <a:r>
              <a:rPr lang="nb-NO" u="sng" dirty="0" smtClean="0">
                <a:hlinkClick r:id="rId3"/>
              </a:rPr>
              <a:t> </a:t>
            </a:r>
            <a:r>
              <a:rPr lang="nb-NO" u="sng" dirty="0">
                <a:hlinkClick r:id="rId3"/>
              </a:rPr>
              <a:t>van der </a:t>
            </a:r>
            <a:r>
              <a:rPr lang="nb-NO" u="sng" dirty="0" err="1">
                <a:hlinkClick r:id="rId3"/>
              </a:rPr>
              <a:t>Sluijs</a:t>
            </a:r>
            <a:r>
              <a:rPr lang="nb-NO" dirty="0"/>
              <a:t> – UiB</a:t>
            </a:r>
          </a:p>
          <a:p>
            <a:pPr marL="0" indent="0">
              <a:spcBef>
                <a:spcPts val="0"/>
              </a:spcBef>
            </a:pPr>
            <a:r>
              <a:rPr lang="nb-NO" dirty="0"/>
              <a:t>Prof. </a:t>
            </a:r>
            <a:r>
              <a:rPr lang="nb-NO" u="sng" dirty="0" smtClean="0">
                <a:hlinkClick r:id="rId4"/>
              </a:rPr>
              <a:t>Vigdis </a:t>
            </a:r>
            <a:r>
              <a:rPr lang="nb-NO" u="sng" dirty="0">
                <a:hlinkClick r:id="rId4"/>
              </a:rPr>
              <a:t>Vanvik</a:t>
            </a:r>
            <a:r>
              <a:rPr lang="nb-NO" dirty="0"/>
              <a:t> – UiB og </a:t>
            </a:r>
            <a:r>
              <a:rPr lang="nb-NO" dirty="0" err="1"/>
              <a:t>Bjerknessenteret</a:t>
            </a:r>
            <a:r>
              <a:rPr lang="nb-NO" dirty="0"/>
              <a:t> for klimaforskning and </a:t>
            </a:r>
            <a:r>
              <a:rPr lang="nb-NO" dirty="0" err="1"/>
              <a:t>the</a:t>
            </a:r>
            <a:r>
              <a:rPr lang="nb-NO" dirty="0"/>
              <a:t> Bjerknes Centre for </a:t>
            </a:r>
            <a:r>
              <a:rPr lang="nb-NO" dirty="0" err="1"/>
              <a:t>Climate</a:t>
            </a:r>
            <a:r>
              <a:rPr lang="nb-NO" dirty="0"/>
              <a:t> Research</a:t>
            </a:r>
          </a:p>
          <a:p>
            <a:pPr marL="0" indent="0">
              <a:spcBef>
                <a:spcPts val="0"/>
              </a:spcBef>
            </a:pPr>
            <a:r>
              <a:rPr lang="nb-NO" dirty="0"/>
              <a:t>Prof. </a:t>
            </a:r>
            <a:r>
              <a:rPr lang="nb-NO" u="sng" dirty="0" smtClean="0">
                <a:hlinkClick r:id="rId5"/>
              </a:rPr>
              <a:t>Helge </a:t>
            </a:r>
            <a:r>
              <a:rPr lang="nb-NO" u="sng" dirty="0">
                <a:hlinkClick r:id="rId5"/>
              </a:rPr>
              <a:t>Drange</a:t>
            </a:r>
            <a:r>
              <a:rPr lang="nb-NO" dirty="0"/>
              <a:t> – UiB og </a:t>
            </a:r>
            <a:r>
              <a:rPr lang="nb-NO" dirty="0" err="1"/>
              <a:t>Bjerknessenteret</a:t>
            </a:r>
            <a:r>
              <a:rPr lang="nb-NO" dirty="0"/>
              <a:t> for klimaforskning </a:t>
            </a:r>
          </a:p>
          <a:p>
            <a:pPr marL="0" indent="0">
              <a:spcBef>
                <a:spcPts val="0"/>
              </a:spcBef>
            </a:pPr>
            <a:r>
              <a:rPr lang="nb-NO" dirty="0"/>
              <a:t>Prof. </a:t>
            </a:r>
            <a:r>
              <a:rPr lang="nb-NO" u="sng" dirty="0" smtClean="0">
                <a:hlinkClick r:id="rId6"/>
              </a:rPr>
              <a:t>Miranda </a:t>
            </a:r>
            <a:r>
              <a:rPr lang="nb-NO" u="sng" dirty="0" err="1">
                <a:hlinkClick r:id="rId6"/>
              </a:rPr>
              <a:t>Schreurs</a:t>
            </a:r>
            <a:r>
              <a:rPr lang="nb-NO" dirty="0"/>
              <a:t> - TU </a:t>
            </a:r>
            <a:r>
              <a:rPr lang="nb-NO" dirty="0" err="1"/>
              <a:t>Munchen</a:t>
            </a:r>
            <a:endParaRPr lang="nb-NO" dirty="0"/>
          </a:p>
          <a:p>
            <a:pPr marL="0" indent="0">
              <a:spcBef>
                <a:spcPts val="0"/>
              </a:spcBef>
            </a:pPr>
            <a:r>
              <a:rPr lang="nb-NO" dirty="0"/>
              <a:t>Moderator: </a:t>
            </a:r>
            <a:r>
              <a:rPr lang="nb-NO" u="sng" dirty="0">
                <a:hlinkClick r:id="rId7"/>
              </a:rPr>
              <a:t>Hans-Kristian </a:t>
            </a:r>
            <a:r>
              <a:rPr lang="nb-NO" u="sng" dirty="0" err="1">
                <a:hlinkClick r:id="rId7"/>
              </a:rPr>
              <a:t>Ringkjøb</a:t>
            </a:r>
            <a:r>
              <a:rPr lang="nb-NO" dirty="0"/>
              <a:t>, </a:t>
            </a:r>
            <a:r>
              <a:rPr lang="nb-NO" dirty="0" err="1"/>
              <a:t>PhD</a:t>
            </a:r>
            <a:r>
              <a:rPr lang="nb-NO" dirty="0"/>
              <a:t> student ved UiBs Energiprogram</a:t>
            </a:r>
          </a:p>
          <a:p>
            <a:endParaRPr lang="nb-NO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8"/>
          <a:stretch>
            <a:fillRect/>
          </a:stretch>
        </p:blipFill>
        <p:spPr>
          <a:xfrm>
            <a:off x="6237514" y="2395272"/>
            <a:ext cx="4875213" cy="325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67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BFS </a:t>
            </a:r>
            <a:r>
              <a:rPr lang="nb-NO" dirty="0"/>
              <a:t>utlysning </a:t>
            </a:r>
            <a:r>
              <a:rPr lang="nb-NO" dirty="0" err="1"/>
              <a:t>Starting</a:t>
            </a:r>
            <a:r>
              <a:rPr lang="nb-NO" dirty="0"/>
              <a:t> </a:t>
            </a:r>
            <a:r>
              <a:rPr lang="nb-NO" dirty="0" err="1" smtClean="0"/>
              <a:t>Grants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/>
              <a:t>BFS (Bergen forskningsstiftelse) har publisert utlysningen for </a:t>
            </a:r>
            <a:r>
              <a:rPr lang="nb-NO" dirty="0" err="1"/>
              <a:t>Starting</a:t>
            </a:r>
            <a:r>
              <a:rPr lang="nb-NO" dirty="0"/>
              <a:t> </a:t>
            </a:r>
            <a:r>
              <a:rPr lang="nb-NO" dirty="0" err="1"/>
              <a:t>Grants</a:t>
            </a:r>
            <a:r>
              <a:rPr lang="nb-NO" dirty="0"/>
              <a:t> (</a:t>
            </a:r>
            <a:r>
              <a:rPr lang="nb-NO" dirty="0" err="1"/>
              <a:t>Step</a:t>
            </a:r>
            <a:r>
              <a:rPr lang="nb-NO" dirty="0"/>
              <a:t> </a:t>
            </a:r>
            <a:r>
              <a:rPr lang="nb-NO" dirty="0" smtClean="0"/>
              <a:t>1)</a:t>
            </a:r>
          </a:p>
          <a:p>
            <a:r>
              <a:rPr lang="nb-NO" dirty="0" smtClean="0">
                <a:solidFill>
                  <a:srgbClr val="C00000"/>
                </a:solidFill>
              </a:rPr>
              <a:t>Søknadsfrist: </a:t>
            </a:r>
            <a:r>
              <a:rPr lang="nb-NO" dirty="0">
                <a:solidFill>
                  <a:srgbClr val="C00000"/>
                </a:solidFill>
              </a:rPr>
              <a:t>15. </a:t>
            </a:r>
            <a:r>
              <a:rPr lang="nb-NO" dirty="0" smtClean="0">
                <a:solidFill>
                  <a:srgbClr val="C00000"/>
                </a:solidFill>
              </a:rPr>
              <a:t>mars</a:t>
            </a:r>
            <a:endParaRPr lang="nb-NO" dirty="0">
              <a:solidFill>
                <a:srgbClr val="C000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76662" y="1726974"/>
            <a:ext cx="3699944" cy="369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218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Posisjoneringsmidler (POS)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7"/>
            <a:ext cx="4670809" cy="3541714"/>
          </a:xfrm>
        </p:spPr>
        <p:txBody>
          <a:bodyPr/>
          <a:lstStyle/>
          <a:p>
            <a:r>
              <a:rPr lang="nb-NO" b="1" dirty="0" smtClean="0"/>
              <a:t>Frist: 12. februar</a:t>
            </a:r>
            <a:r>
              <a:rPr lang="nb-NO" dirty="0" smtClean="0"/>
              <a:t>. Send til Cecilie </a:t>
            </a:r>
          </a:p>
          <a:p>
            <a:r>
              <a:rPr lang="nb-NO" b="1" dirty="0" smtClean="0"/>
              <a:t>For hvem IFT</a:t>
            </a:r>
            <a:r>
              <a:rPr lang="nb-NO" dirty="0" smtClean="0"/>
              <a:t>: Alle </a:t>
            </a:r>
            <a:r>
              <a:rPr lang="nb-NO" dirty="0"/>
              <a:t>forskere som posisjonerer seg mot en fremtidig H2020-søknad</a:t>
            </a:r>
            <a:r>
              <a:rPr lang="nb-NO" dirty="0" smtClean="0"/>
              <a:t>.</a:t>
            </a:r>
          </a:p>
          <a:p>
            <a:r>
              <a:rPr lang="nb-NO" dirty="0" smtClean="0"/>
              <a:t>Opptil 75 000NOK.</a:t>
            </a:r>
            <a:endParaRPr lang="nb-N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9818" y="1913703"/>
            <a:ext cx="5800626" cy="300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2026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942</TotalTime>
  <Words>287</Words>
  <Application>Microsoft Office PowerPoint</Application>
  <PresentationFormat>Widescreen</PresentationFormat>
  <Paragraphs>52</Paragraphs>
  <Slides>10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5" baseType="lpstr">
      <vt:lpstr>Arial</vt:lpstr>
      <vt:lpstr>Trebuchet MS</vt:lpstr>
      <vt:lpstr>Tw Cen MT</vt:lpstr>
      <vt:lpstr>Wingdings</vt:lpstr>
      <vt:lpstr>Circuit</vt:lpstr>
      <vt:lpstr>Informasjon til forskere og phd’er/postdoktorer ved ift</vt:lpstr>
      <vt:lpstr>innspillsmøte – helhetlig hydrogenstrategi</vt:lpstr>
      <vt:lpstr>Liquid hydrogen workshop</vt:lpstr>
      <vt:lpstr>Fysikk-tv fra ift! Du kan nå se Martin Fernø og Kjartan Olafsson lanserer IFT sin egen Fysikk-TV</vt:lpstr>
      <vt:lpstr>Søknadsskrivekurs på uib</vt:lpstr>
      <vt:lpstr>Forskningsrådets webinar  Gikk du glipp av live NFR webinar?  </vt:lpstr>
      <vt:lpstr>Må vi ofre natur, biologisk mangfold og ta risiko for å få kontroll på klimagassutslippene?</vt:lpstr>
      <vt:lpstr>BFS utlysning Starting Grants</vt:lpstr>
      <vt:lpstr>Posisjoneringsmidler (POS)</vt:lpstr>
      <vt:lpstr>POS  søknadsskjema</vt:lpstr>
    </vt:vector>
  </TitlesOfParts>
  <Company>UiB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TCLS January 24</dc:title>
  <dc:creator>Cecilie Evjen</dc:creator>
  <cp:lastModifiedBy>Gjert Furhovden</cp:lastModifiedBy>
  <cp:revision>35</cp:revision>
  <dcterms:created xsi:type="dcterms:W3CDTF">2019-01-21T17:51:44Z</dcterms:created>
  <dcterms:modified xsi:type="dcterms:W3CDTF">2019-01-24T12:56:05Z</dcterms:modified>
</cp:coreProperties>
</file>